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5" r:id="rId3"/>
    <p:sldId id="268" r:id="rId4"/>
    <p:sldId id="287" r:id="rId5"/>
    <p:sldId id="294" r:id="rId6"/>
    <p:sldId id="299" r:id="rId7"/>
    <p:sldId id="300" r:id="rId8"/>
    <p:sldId id="301" r:id="rId9"/>
    <p:sldId id="305" r:id="rId10"/>
    <p:sldId id="303" r:id="rId11"/>
    <p:sldId id="304" r:id="rId12"/>
    <p:sldId id="290" r:id="rId13"/>
    <p:sldId id="310" r:id="rId14"/>
    <p:sldId id="261" r:id="rId15"/>
    <p:sldId id="309" r:id="rId16"/>
    <p:sldId id="263" r:id="rId17"/>
    <p:sldId id="276" r:id="rId18"/>
    <p:sldId id="289" r:id="rId19"/>
    <p:sldId id="292" r:id="rId20"/>
    <p:sldId id="307" r:id="rId21"/>
    <p:sldId id="308" r:id="rId22"/>
    <p:sldId id="311" r:id="rId23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3"/>
    <a:srgbClr val="DAE5EB"/>
    <a:srgbClr val="CCDDE7"/>
    <a:srgbClr val="DAE5EA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15615-060F-4F90-BD52-59C0AB453445}" v="122" dt="2025-11-27T18:24:12.422"/>
    <p1510:client id="{BDCB931B-E271-1848-98D8-E75504084080}" v="3404" dt="2025-11-28T08:42:14.490"/>
    <p1510:client id="{D59C7F82-AEB8-4F59-8639-E2E012F28FC3}" v="39" dt="2025-11-28T08:46:49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DED6AC-55F7-E147-AFC4-A3BDBFCC7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9D59C4-29AC-D341-B4D1-22B9DA375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4785B-15A5-6941-B203-15A17340AF8C}" type="datetimeFigureOut">
              <a:rPr lang="de-DE" smtClean="0"/>
              <a:t>28.11.2025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448B2D-EB51-AA41-A1D5-5D87A817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25665-AD21-FE4A-BE5F-E9A755F5D9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3842B-17F5-B44E-AEFD-F68DA92D85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22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Welcome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presentation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synthesis</a:t>
            </a:r>
            <a:r>
              <a:rPr lang="de-DE"/>
              <a:t> and </a:t>
            </a:r>
            <a:r>
              <a:rPr lang="de-DE" err="1"/>
              <a:t>structure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hexafluoridourantes</a:t>
            </a:r>
            <a:r>
              <a:rPr lang="de-DE"/>
              <a:t>(V)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93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5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09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These </a:t>
            </a:r>
            <a:r>
              <a:rPr lang="de-DE" err="1"/>
              <a:t>talk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on a </a:t>
            </a:r>
            <a:r>
              <a:rPr lang="de-DE" err="1"/>
              <a:t>paper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these</a:t>
            </a:r>
            <a:r>
              <a:rPr lang="de-DE"/>
              <a:t> </a:t>
            </a:r>
            <a:r>
              <a:rPr lang="de-DE" err="1"/>
              <a:t>people</a:t>
            </a:r>
            <a:r>
              <a:rPr lang="de-DE"/>
              <a:t> </a:t>
            </a:r>
            <a:r>
              <a:rPr lang="de-DE" err="1"/>
              <a:t>which</a:t>
            </a:r>
            <a:r>
              <a:rPr lang="de-DE"/>
              <a:t> was </a:t>
            </a:r>
            <a:r>
              <a:rPr lang="de-DE" err="1"/>
              <a:t>published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year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journal</a:t>
            </a:r>
            <a:r>
              <a:rPr lang="de-DE"/>
              <a:t> </a:t>
            </a:r>
            <a:r>
              <a:rPr lang="de-DE" err="1"/>
              <a:t>Inorganic</a:t>
            </a:r>
            <a:r>
              <a:rPr lang="de-DE"/>
              <a:t> </a:t>
            </a:r>
            <a:r>
              <a:rPr lang="de-DE" err="1"/>
              <a:t>chemistry</a:t>
            </a:r>
            <a:r>
              <a:rPr lang="de-DE"/>
              <a:t>.  After </a:t>
            </a:r>
            <a:r>
              <a:rPr lang="de-DE" err="1"/>
              <a:t>reading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paper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answer</a:t>
            </a:r>
            <a:r>
              <a:rPr lang="de-DE"/>
              <a:t> </a:t>
            </a:r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hexafluoridourantes</a:t>
            </a:r>
            <a:r>
              <a:rPr lang="de-DE"/>
              <a:t>(V) </a:t>
            </a:r>
            <a:r>
              <a:rPr lang="de-DE" err="1"/>
              <a:t>are</a:t>
            </a:r>
            <a:r>
              <a:rPr lang="de-DE"/>
              <a:t>,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these</a:t>
            </a:r>
            <a:r>
              <a:rPr lang="de-DE"/>
              <a:t> compounds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synthesized</a:t>
            </a:r>
            <a:r>
              <a:rPr lang="de-DE"/>
              <a:t> and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structure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these</a:t>
            </a:r>
            <a:r>
              <a:rPr lang="de-DE"/>
              <a:t> compounds </a:t>
            </a:r>
            <a:r>
              <a:rPr lang="de-DE" err="1"/>
              <a:t>is</a:t>
            </a:r>
            <a:r>
              <a:rPr lang="de-DE"/>
              <a:t> and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connected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.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using</a:t>
            </a:r>
            <a:r>
              <a:rPr lang="de-DE"/>
              <a:t> a </a:t>
            </a:r>
            <a:r>
              <a:rPr lang="de-DE" err="1"/>
              <a:t>lot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rather</a:t>
            </a:r>
            <a:r>
              <a:rPr lang="de-DE"/>
              <a:t> </a:t>
            </a:r>
            <a:r>
              <a:rPr lang="de-DE" err="1"/>
              <a:t>advanced</a:t>
            </a:r>
            <a:r>
              <a:rPr lang="de-DE"/>
              <a:t> </a:t>
            </a:r>
            <a:r>
              <a:rPr lang="de-DE" err="1"/>
              <a:t>crystallography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46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43633-6577-2ED6-DA55-DA72081CD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62B5104-892F-F211-86B8-2B0E756C4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5FB949-FA64-31CC-1900-311EEFE02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6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/>
              <a:t>At </a:t>
            </a:r>
            <a:r>
              <a:rPr lang="de-DE" err="1"/>
              <a:t>first</a:t>
            </a:r>
            <a:r>
              <a:rPr lang="de-DE"/>
              <a:t> i will </a:t>
            </a:r>
            <a:r>
              <a:rPr lang="de-DE" err="1"/>
              <a:t>talk</a:t>
            </a:r>
            <a:r>
              <a:rPr lang="de-DE"/>
              <a:t> a </a:t>
            </a:r>
            <a:r>
              <a:rPr lang="de-DE" err="1"/>
              <a:t>little</a:t>
            </a:r>
            <a:r>
              <a:rPr lang="de-DE"/>
              <a:t> </a:t>
            </a:r>
            <a:r>
              <a:rPr lang="de-DE" err="1"/>
              <a:t>bit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methods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synthesize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desired</a:t>
            </a:r>
            <a:r>
              <a:rPr lang="de-DE"/>
              <a:t> compounds,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rather</a:t>
            </a:r>
            <a:r>
              <a:rPr lang="de-DE"/>
              <a:t> </a:t>
            </a:r>
            <a:r>
              <a:rPr lang="de-DE" err="1"/>
              <a:t>exotic</a:t>
            </a:r>
            <a:r>
              <a:rPr lang="de-DE"/>
              <a:t>. </a:t>
            </a:r>
            <a:r>
              <a:rPr lang="de-DE" err="1"/>
              <a:t>Lets</a:t>
            </a:r>
            <a:r>
              <a:rPr lang="de-DE"/>
              <a:t> </a:t>
            </a:r>
            <a:r>
              <a:rPr lang="de-DE" err="1"/>
              <a:t>start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working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anhydrous</a:t>
            </a:r>
            <a:r>
              <a:rPr lang="de-DE"/>
              <a:t> hydrogen </a:t>
            </a:r>
            <a:r>
              <a:rPr lang="de-DE" err="1"/>
              <a:t>fluoride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0968FB-409E-7EDD-D694-B182C9917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52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BA09-650B-C7F5-7533-79B918D6F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332C9E2-06BC-88C4-8E15-EA84C9691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C43CC1-F0FA-5B88-48D0-0E799C4B2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6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Hydrogen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fluorid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solution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in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water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called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hydrofluoric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acid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are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very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toxic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and i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mean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really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toxic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The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fluorid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ions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cause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precipation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calcium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magnesium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fluoride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which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leads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disturbance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electrolyte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balance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in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body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This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often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toxic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171450" marR="0" lvl="0" indent="-171450" algn="l" defTabSz="686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686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Because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hydrogen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fluorid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one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only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compounds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that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react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with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glass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you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cannot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normal glas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ware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Glass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can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discribed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silcium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dioxide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4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equivilents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hydrogen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fluorid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react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with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silicium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dioxide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siliciumtetrafluoride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water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Therefore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schlenk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line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made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out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monel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which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copper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-nickel-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alloy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The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schlenk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tubes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are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made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out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PFA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witch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fluoropolymer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171450" marR="0" lvl="0" indent="-171450" algn="l" defTabSz="686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Before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working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with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fluoropolymer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reaction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vessels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were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baked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out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remove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any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water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Anhydrous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hydrogenfluorid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miscible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in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any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ration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with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water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The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reaction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vessels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schlenk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line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also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need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passivated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before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make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sure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nothing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gets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damadged</a:t>
            </a:r>
            <a:r>
              <a:rPr lang="de-DE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4B50E1-E2EC-7F0F-8AEF-13D57C234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555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CCCE7-3AA7-5BCE-5A74-D01AAA84D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AD88DC-051F-8BF2-7E15-E4863C291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44F1BF-F947-FF27-B982-48DDCB114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Uranium compounds </a:t>
            </a:r>
            <a:r>
              <a:rPr lang="de-DE" err="1"/>
              <a:t>are</a:t>
            </a:r>
            <a:r>
              <a:rPr lang="de-DE"/>
              <a:t> also </a:t>
            </a:r>
            <a:r>
              <a:rPr lang="de-DE" err="1"/>
              <a:t>used</a:t>
            </a:r>
            <a:r>
              <a:rPr lang="de-DE"/>
              <a:t>, </a:t>
            </a:r>
            <a:r>
              <a:rPr lang="de-DE" err="1"/>
              <a:t>although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become</a:t>
            </a:r>
            <a:r>
              <a:rPr lang="de-DE"/>
              <a:t> </a:t>
            </a:r>
            <a:r>
              <a:rPr lang="de-DE" err="1"/>
              <a:t>rather</a:t>
            </a:r>
            <a:r>
              <a:rPr lang="de-DE"/>
              <a:t> </a:t>
            </a:r>
            <a:r>
              <a:rPr lang="de-DE" err="1"/>
              <a:t>uncommon</a:t>
            </a:r>
            <a:r>
              <a:rPr lang="de-DE"/>
              <a:t> in modern </a:t>
            </a:r>
            <a:r>
              <a:rPr lang="de-DE" err="1"/>
              <a:t>days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1E91E1-DD02-2BAF-87E8-A61DDF315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488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59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 </a:t>
            </a:r>
            <a:r>
              <a:rPr lang="de-DE" err="1"/>
              <a:t>addition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group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metalfluorides</a:t>
            </a:r>
            <a:r>
              <a:rPr lang="de-DE"/>
              <a:t> like </a:t>
            </a:r>
            <a:r>
              <a:rPr lang="de-DE" err="1"/>
              <a:t>thalliumfluorid</a:t>
            </a:r>
            <a:r>
              <a:rPr lang="de-DE"/>
              <a:t>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described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an </a:t>
            </a:r>
            <a:r>
              <a:rPr lang="de-DE" err="1"/>
              <a:t>alkali</a:t>
            </a:r>
            <a:r>
              <a:rPr lang="de-DE"/>
              <a:t> </a:t>
            </a:r>
            <a:r>
              <a:rPr lang="de-DE" err="1"/>
              <a:t>metal</a:t>
            </a:r>
            <a:r>
              <a:rPr lang="de-DE"/>
              <a:t> analog.</a:t>
            </a:r>
          </a:p>
          <a:p>
            <a:r>
              <a:rPr lang="de-DE" err="1"/>
              <a:t>There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ways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synthesis</a:t>
            </a:r>
            <a:r>
              <a:rPr lang="de-DE"/>
              <a:t> </a:t>
            </a:r>
            <a:r>
              <a:rPr lang="de-DE" err="1"/>
              <a:t>thalliumhexafluoridouranat</a:t>
            </a:r>
            <a:r>
              <a:rPr lang="de-DE"/>
              <a:t>(5).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 solid </a:t>
            </a:r>
            <a:r>
              <a:rPr lang="de-DE" err="1"/>
              <a:t>state</a:t>
            </a:r>
            <a:r>
              <a:rPr lang="de-DE"/>
              <a:t> </a:t>
            </a:r>
            <a:r>
              <a:rPr lang="de-DE" err="1"/>
              <a:t>reaction</a:t>
            </a:r>
            <a:r>
              <a:rPr lang="de-DE"/>
              <a:t>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equation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shown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 The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possibility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preparation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desired</a:t>
            </a:r>
            <a:r>
              <a:rPr lang="de-DE"/>
              <a:t> in </a:t>
            </a:r>
            <a:r>
              <a:rPr lang="de-DE" err="1"/>
              <a:t>solution</a:t>
            </a:r>
            <a:r>
              <a:rPr lang="de-DE"/>
              <a:t> just like all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compounds.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case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reaction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shown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comes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structural</a:t>
            </a:r>
            <a:r>
              <a:rPr lang="de-DE"/>
              <a:t> </a:t>
            </a:r>
            <a:r>
              <a:rPr lang="de-DE" err="1"/>
              <a:t>chemistry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TlUF6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shown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TlUF6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isotypic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KUF6,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means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crystallizes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same </a:t>
            </a:r>
            <a:r>
              <a:rPr lang="de-DE" err="1"/>
              <a:t>space</a:t>
            </a:r>
            <a:r>
              <a:rPr lang="de-DE"/>
              <a:t>  </a:t>
            </a:r>
            <a:r>
              <a:rPr lang="de-DE" err="1"/>
              <a:t>group</a:t>
            </a:r>
            <a:r>
              <a:rPr lang="de-DE"/>
              <a:t> type. The </a:t>
            </a:r>
            <a:r>
              <a:rPr lang="de-DE" err="1"/>
              <a:t>coordination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uranium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8,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coordination</a:t>
            </a:r>
            <a:r>
              <a:rPr lang="de-DE"/>
              <a:t> </a:t>
            </a:r>
            <a:r>
              <a:rPr lang="de-DE" err="1"/>
              <a:t>polyeder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distorted</a:t>
            </a:r>
            <a:r>
              <a:rPr lang="de-DE"/>
              <a:t> </a:t>
            </a:r>
            <a:r>
              <a:rPr lang="de-DE" err="1"/>
              <a:t>trig</a:t>
            </a:r>
            <a:r>
              <a:rPr lang="de-DE"/>
              <a:t>. </a:t>
            </a:r>
            <a:r>
              <a:rPr lang="de-DE" err="1"/>
              <a:t>Dodecahedron</a:t>
            </a:r>
            <a:r>
              <a:rPr lang="de-DE"/>
              <a:t>. The </a:t>
            </a:r>
            <a:r>
              <a:rPr lang="de-DE" err="1"/>
              <a:t>coordination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thallium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10,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correspondening</a:t>
            </a:r>
            <a:r>
              <a:rPr lang="de-DE"/>
              <a:t> </a:t>
            </a:r>
            <a:r>
              <a:rPr lang="de-DE" err="1"/>
              <a:t>coordination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distorted</a:t>
            </a:r>
            <a:r>
              <a:rPr lang="de-DE"/>
              <a:t> pentagonal </a:t>
            </a:r>
            <a:r>
              <a:rPr lang="de-DE" err="1"/>
              <a:t>prisma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In </a:t>
            </a:r>
            <a:r>
              <a:rPr lang="de-DE" err="1"/>
              <a:t>comparision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KUF6 and RbUF6 </a:t>
            </a:r>
            <a:r>
              <a:rPr lang="de-DE" err="1"/>
              <a:t>the</a:t>
            </a:r>
            <a:r>
              <a:rPr lang="de-DE"/>
              <a:t> Uranium-Fluor-bond </a:t>
            </a:r>
            <a:r>
              <a:rPr lang="de-DE" err="1"/>
              <a:t>length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shortest</a:t>
            </a:r>
            <a:r>
              <a:rPr lang="de-DE"/>
              <a:t>. This </a:t>
            </a:r>
            <a:r>
              <a:rPr lang="de-DE" err="1"/>
              <a:t>is</a:t>
            </a:r>
            <a:r>
              <a:rPr lang="de-DE"/>
              <a:t> due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larger </a:t>
            </a:r>
            <a:r>
              <a:rPr lang="de-DE" err="1"/>
              <a:t>effectiv</a:t>
            </a:r>
            <a:r>
              <a:rPr lang="de-DE"/>
              <a:t> </a:t>
            </a:r>
            <a:r>
              <a:rPr lang="de-DE" err="1"/>
              <a:t>ionic</a:t>
            </a:r>
            <a:r>
              <a:rPr lang="de-DE"/>
              <a:t> </a:t>
            </a:r>
            <a:r>
              <a:rPr lang="de-DE" err="1"/>
              <a:t>radius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thallium</a:t>
            </a:r>
            <a:r>
              <a:rPr lang="de-DE"/>
              <a:t> </a:t>
            </a:r>
            <a:r>
              <a:rPr lang="de-DE" err="1"/>
              <a:t>ion</a:t>
            </a:r>
            <a:r>
              <a:rPr lang="de-DE"/>
              <a:t>.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also </a:t>
            </a:r>
            <a:r>
              <a:rPr lang="de-DE" err="1"/>
              <a:t>seen</a:t>
            </a:r>
            <a:r>
              <a:rPr lang="de-DE"/>
              <a:t> at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shorter</a:t>
            </a:r>
            <a:r>
              <a:rPr lang="de-DE"/>
              <a:t> Uranium-Uranium </a:t>
            </a:r>
            <a:r>
              <a:rPr lang="de-DE" err="1"/>
              <a:t>distance</a:t>
            </a:r>
            <a:r>
              <a:rPr lang="de-DE"/>
              <a:t>.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Warum ist Tl+1 stabiler als Tl3+?  Inert Pair Effekt bei schweren Hauptgruppenelementen, d-Orbitale sind diffuser und können die zunehmend effektivere </a:t>
            </a:r>
            <a:r>
              <a:rPr lang="de-DE" err="1"/>
              <a:t>kernladung</a:t>
            </a:r>
            <a:r>
              <a:rPr lang="de-DE"/>
              <a:t> nicht kompensieren, daher werden die s-Orbitale immer inerten, weil sie näher an den Kern gezogen werden. Es ist schwerer die Elektronen aus diesen Orbitalen zu entfernen.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TlUF5 ist </a:t>
            </a:r>
            <a:r>
              <a:rPr lang="de-DE" err="1"/>
              <a:t>isotyp</a:t>
            </a:r>
            <a:r>
              <a:rPr lang="de-DE"/>
              <a:t> zu KUF6 , also ebenfalls monoklines Kristallsystem, KZ = 8 Uran, Koordinationspolyeder ist verzerrtes trigonales </a:t>
            </a:r>
            <a:r>
              <a:rPr lang="de-DE" err="1"/>
              <a:t>Dodecaeder</a:t>
            </a:r>
            <a:r>
              <a:rPr lang="de-DE"/>
              <a:t>, </a:t>
            </a:r>
            <a:r>
              <a:rPr lang="de-DE" err="1"/>
              <a:t>Tl</a:t>
            </a:r>
            <a:r>
              <a:rPr lang="de-DE"/>
              <a:t>+ ist mit zehn Fluoridatomen koordiniert, Koordinationspolyeder ist also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1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081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B51B-08CC-9DB0-A591-5EF44AFE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F83F3FB-302D-9B01-8FF7-49EBBDDF9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40F9C2-D5C4-28C5-AAD9-01123281B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93160F-E138-FF5B-131F-FC962570A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12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ABCBAD4-CDF6-43FE-8861-A06D0882730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43762DC1-C2FD-42CE-AFEB-715EE62A1F3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76098270-8824-46AE-A5C5-CD99A62A1C4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Holder 3">
              <a:extLst>
                <a:ext uri="{FF2B5EF4-FFF2-40B4-BE49-F238E27FC236}">
                  <a16:creationId xmlns:a16="http://schemas.microsoft.com/office/drawing/2014/main" id="{3299EB9C-AF93-46B9-874F-99C450B3EDD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(bearbeiten)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4A50CB4E-A2BD-42A4-89AF-00FBAF42ED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5C16EB5-4461-4758-A5F1-9FCFC409D904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4F2F414-99B5-4842-AE69-123A75660DF4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AE2AF92-0F47-4975-97EE-AD59D0F4352B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39DDEE01-97C2-45BB-8AA5-588FD5885C5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19CBCE6-1CEE-2E4B-97C4-E36A3F437EC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0F391E70-C53F-8E44-AE6E-23719415C8B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5E24761-2865-1D40-A92D-0F05793A17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6E2E5415-7F1B-EA4C-9A01-5E1F75F863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6B60F0-E3D6-3343-A074-965788DB84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15524F6-B2F6-E24E-91FE-A7BE6CEF8B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Datum (bearbeiten)</a:t>
            </a:r>
          </a:p>
        </p:txBody>
      </p:sp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Inhalt (groß)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3F9E275-8222-594E-AE4A-5DC2C6FC95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24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Zwei Inhalte ohne Untertitel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0"/>
          <a:lstStyle/>
          <a:p>
            <a:r>
              <a:rPr lang="de-DE"/>
              <a:t>Zwei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AA57B84-07F8-564B-8DEA-600525150D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9F477F5-428F-6D4A-B1D1-1A175E027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6300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Diagramme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8E2B6C4B-5F28-AC4F-80E0-2631991988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Tabellen 1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1B80552-8C75-CA4C-8B5A-9B2EBBE4E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Tabellen 2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9B5CE0C-F0E5-4A46-8E54-A8BEBF35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Vier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F97F85F-5214-3C4D-AECA-FAB96CDFB6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Viel Text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BCD487A-0F7D-A741-B766-3DC58765E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/>
          <a:p>
            <a:r>
              <a:rPr lang="de-DE"/>
              <a:t>Inhalt + Kopf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9D7F55B5-520F-1846-9A54-FEA146BB9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4050" y="1089025"/>
            <a:ext cx="415925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Inhalt + Bild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6EF6949-DF2A-6945-ACA6-6155BA68DF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91EEF65-5B2F-4153-B72A-8188920387E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7F2B589E-3839-4C3B-92E1-F293A76DB3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8DC76EE0-F751-40CD-B7DB-DC698896789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Holder 3">
              <a:extLst>
                <a:ext uri="{FF2B5EF4-FFF2-40B4-BE49-F238E27FC236}">
                  <a16:creationId xmlns:a16="http://schemas.microsoft.com/office/drawing/2014/main" id="{5DFAD467-705A-4EBF-B0CD-82975D99AB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(bearbeiten)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8AC3E5BE-9275-472F-AEB2-C4DA849B9A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8A45B3C2-1CA4-47B2-9CD9-00EEF9D615AF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3243C064-66AF-4F89-A61C-8EAA80446B16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E875C2F-2AC0-45DD-9626-129486821205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F1F040A-4C25-4A9B-91CF-4997C0E3FA2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4546E641-A9D5-9A47-9F76-2734E5A68A2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0679E3DD-A5E0-9442-80E4-78F5371D29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2EF12A4D-9E8B-6D48-B319-03F9AB23CB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C9076294-3FF7-9C4E-9E9C-734FEDF8CD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402837B2-EE3A-BB49-8729-EE20976AD0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34" name="Textplatzhalter 22">
            <a:extLst>
              <a:ext uri="{FF2B5EF4-FFF2-40B4-BE49-F238E27FC236}">
                <a16:creationId xmlns:a16="http://schemas.microsoft.com/office/drawing/2014/main" id="{3F468D62-B29F-1948-8A54-6EE8881E37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Datum (bearbeiten)</a:t>
            </a:r>
          </a:p>
        </p:txBody>
      </p:sp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Inhalt + 2 Bilder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169AC40-4AD9-954E-A54F-29F517D6C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/>
              <a:t>Inhalt + Bild links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C91C6619-4CF7-49A7-802B-6AF7FF4914DA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455B36EC-528F-4E97-93BF-21959E6FD9B9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91D309B1-63F8-4AB2-8EB2-1CAEF4C839A6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A36242A3-7F74-4857-8FF1-ADD22CCD327C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373027A2-4C51-4E71-A123-42FB987BF2B4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A909C168-98E6-4FA2-8D75-923A389A4E9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9A3716B3-558A-427F-BA0B-829497FC888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8470D77-D85D-4975-9A60-9CE2E8808B2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F37C2F-5134-4162-BE90-58DA31D2F78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0B310A5-C7B4-461B-A746-BE06FBD16D5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1295C12-5E33-43EE-8872-7957A8D8536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0" name="Grafik 9">
              <a:extLst>
                <a:ext uri="{FF2B5EF4-FFF2-40B4-BE49-F238E27FC236}">
                  <a16:creationId xmlns:a16="http://schemas.microsoft.com/office/drawing/2014/main" id="{3A5FF387-F0B6-477E-998D-234DECE1DB1B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E518397-1522-4A04-B6ED-00F9007F357A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10063F5E-0004-4BCF-97BF-1F768B2194CF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A6F300E-3CC4-4B75-80D8-A919F613F4A3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2" name="Grafik 9">
              <a:extLst>
                <a:ext uri="{FF2B5EF4-FFF2-40B4-BE49-F238E27FC236}">
                  <a16:creationId xmlns:a16="http://schemas.microsoft.com/office/drawing/2014/main" id="{04AC514E-52CF-4856-ADD0-332C339C4D4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546461AE-92FF-428D-A949-FB0BA0C40486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965C189-A801-452A-859F-28368D6503E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42D9CC-533D-471D-AE03-C7814754949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CA820B0-ACB2-443B-BBD2-E5DA3D05A48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8C57C2-4634-4F2D-AAFF-837FFB064E0F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0" name="Grafik 9">
              <a:extLst>
                <a:ext uri="{FF2B5EF4-FFF2-40B4-BE49-F238E27FC236}">
                  <a16:creationId xmlns:a16="http://schemas.microsoft.com/office/drawing/2014/main" id="{FD7A4790-53F8-44AD-B4D7-867D12B3CFB1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360B4408-9AA2-45E3-BA56-27796B0DA924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4F7D52C-F51B-4EFD-812F-B2EE83A760E2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EC28B88-2DCA-403B-A59C-F6B806C02DBB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8EA9E0D8-953E-4386-A47D-85043DF818F8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B5D41B38-F074-CA45-A2A6-6B6A14B25E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25578" y="1089025"/>
            <a:ext cx="399772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/>
              <a:t>Inhalt + 2 Bilder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076F09CB-2CC2-4309-BDB1-67804947A214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AE4D5FB2-1354-4A1C-9AC6-94BA47AFA65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FE59B463-359E-41D0-BD04-1F9F20933BC7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0FB2DBB2-6B23-44DE-BAFF-BA7815BDA3A9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F2E9D98-4AD9-4DB8-99C6-0DF7955D45B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D351D8E0-4F29-4BBF-9D49-14AAEB93E91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CB72BFE-8B60-40AD-87F8-487863D43F7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52E0BA5A-CC65-4BB8-81BB-4CB15A4D8CF1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59051EF-44DD-407B-AE1C-A76EDF0E837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514696-52F1-48B2-96C8-A3E4798980D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0DDF57D-AA32-45B9-BDC9-86A24A39DB9E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1" name="Grafik 9">
              <a:extLst>
                <a:ext uri="{FF2B5EF4-FFF2-40B4-BE49-F238E27FC236}">
                  <a16:creationId xmlns:a16="http://schemas.microsoft.com/office/drawing/2014/main" id="{E7679A7C-9589-4CF8-9F8D-7E3A97D84278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C32EB792-112B-4098-B905-0403E3AB3D3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364557F-298E-4BF1-8A6D-06EF159C2726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9C8A17D1-D5DE-42B7-8090-E7E649D8A805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3" name="Grafik 9">
              <a:extLst>
                <a:ext uri="{FF2B5EF4-FFF2-40B4-BE49-F238E27FC236}">
                  <a16:creationId xmlns:a16="http://schemas.microsoft.com/office/drawing/2014/main" id="{36D757E1-23B8-4B97-B880-F711EC0DB08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1960764-ED10-4D2C-88D0-696068264BC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6C9C067-792C-4C17-A5B3-D48C1665DD24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60872F2-485E-4F8B-8FCC-FC63006E79D3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E07D7C9-0535-4673-8091-4F17D0B62650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B0B4093-9FAE-4FEC-9671-D0091528BD5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1" name="Grafik 9">
              <a:extLst>
                <a:ext uri="{FF2B5EF4-FFF2-40B4-BE49-F238E27FC236}">
                  <a16:creationId xmlns:a16="http://schemas.microsoft.com/office/drawing/2014/main" id="{D5D00B8F-439D-4A9C-AC31-D90D9CFAFF16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0B59116-9AC3-488B-B418-57F05127DD4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D6E8E7E-1035-4870-8608-70848BB2B703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A256F68-56C7-4D5B-BCCD-3A6858B05732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4EEEE710-875E-4346-9F6D-CFFB3EF72B3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28366CDA-53C4-C445-BB35-C76A6EF75D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32" y="1089025"/>
            <a:ext cx="4000268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2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C4DC007-2365-A648-88B1-D6FDE125C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97" userDrawn="1">
          <p15:clr>
            <a:srgbClr val="FBAE40"/>
          </p15:clr>
        </p15:guide>
        <p15:guide id="3" pos="28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3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8BC8DE0-A3EE-804D-838F-898D4F788B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Großes Bild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5616D54-86F2-9449-AA54-998236971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803084A-5ADB-8145-8DBF-2148A0826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F2D883D-86A1-4B38-BBBC-81F258AD3664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A0B87E1F-4D99-4450-9167-085B1ECC6BB2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29147ACE-4C7A-4AC3-A60F-A813EE08D57E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3187F65C-802F-454B-B4D7-B16EEF26A6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err="1"/>
              <a:t>Kapiteltrenner</a:t>
            </a:r>
            <a:r>
              <a:rPr lang="de-DE"/>
              <a:t> (bearbeiten)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4667E34A-CC7E-4835-9AC5-FE237F81C03D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626385F0-EFB3-4177-8D2F-2F990709108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6808F36E-77C0-40F5-86F8-7030FC5D0DFD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6CD7CF4-F97B-47E8-A3F8-5B427518485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5C9615FD-3950-4AAF-91D1-B7E0D1523EB1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6D61BCB8-A392-44BE-9B58-0C8894F2C6E3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5651F35B-CB90-42B4-A471-984346A049EA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CE6B607-72CF-4173-94CC-C59F836899D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00087AB-383E-4624-A927-873B03065E80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2AA03D7-3F03-4C4F-A0C9-836B56272C8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08EC93F-835E-4D0F-A675-2F99EC043AA5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2CEF44ED-A72E-4351-9881-F8B58E7CA51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38C57ED4-5249-44F6-A846-8A50E1B0A8A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A3174859-C1AB-4E2C-AD75-5F35D1D33C1A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C5BCA75-4F93-46B4-878A-E68AC698764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BCECBBC6-DE4D-4DC8-8D21-F5528013426A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CE4B876-F0A5-4F73-BBFF-C3F17D7B5C7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5E2AB3D-28C9-4DA2-9CAC-58EAE4EB09DB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DA3BF75-3E56-4B78-B7D6-F84532C639D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3376168-99F8-4715-AF4C-8EE786D54481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C324BE3-07EF-4C6E-9A11-992391FDED69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2E5DE4CB-903E-4460-9F03-DE6427A3C0A8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4D50118-5ACB-41E0-AC63-9E2D51DEF863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8E08ECA6-CD33-45EB-90A7-60C724D72EE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4E5B9455-EFA6-4E2C-ADFA-01DEA81D9373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6E39BDF-EF42-4AB6-B762-15EEF4205FD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CE13B148-0823-5B43-8A0E-5E7CA97610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94989" y="400420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37" name="Bildplatzhalter 4">
            <a:extLst>
              <a:ext uri="{FF2B5EF4-FFF2-40B4-BE49-F238E27FC236}">
                <a16:creationId xmlns:a16="http://schemas.microsoft.com/office/drawing/2014/main" id="{D683DF22-D1D8-1E49-BAFA-D5A1DD9A84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3714" y="394479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299A59BA-AFBC-5240-9675-0BE075D174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6E20D846-4FF9-AC41-BF41-CEE6E2A08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A849AFAA-CFDD-4649-874D-F4E9C02357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A319C61-FBE7-466D-8041-BA328224720B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27" name="bk object 18">
              <a:extLst>
                <a:ext uri="{FF2B5EF4-FFF2-40B4-BE49-F238E27FC236}">
                  <a16:creationId xmlns:a16="http://schemas.microsoft.com/office/drawing/2014/main" id="{6943C0CE-1EA2-499D-ACFC-7FAE777D4885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C64DCA2F-E670-44CF-8CCD-A8817BCDFE08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Holder 3">
              <a:extLst>
                <a:ext uri="{FF2B5EF4-FFF2-40B4-BE49-F238E27FC236}">
                  <a16:creationId xmlns:a16="http://schemas.microsoft.com/office/drawing/2014/main" id="{39C16D6C-600C-4A10-95E4-95BF4999FC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(bearbeiten)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018F5287-7D90-4427-B223-AB51C34FB46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49CBA05-EE3B-40FD-B566-67D594E41B9E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3274AB8-A508-4076-9FF6-7AE09BB7827C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0060672-D990-46D3-A86C-D3F5FB08D442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FB0B066-EC76-4017-ACF3-B5105457A38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03E97028-859A-C34B-BA69-FE65392BD5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A992989-D88F-904A-82A9-2CECB1EC29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1D43BA97-CCC3-C745-9C93-62FFC1864A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49ABE06-6658-974E-AB25-5DDB34A0CD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76F20FCB-C090-BA4C-A643-DDAF7FA31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BA467741-5272-AC4D-9B23-E74C3927F4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Datum (bearbeiten)</a:t>
            </a:r>
          </a:p>
        </p:txBody>
      </p:sp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90C208C-E187-483E-A849-994740CF4EB9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EE0396FA-425F-4EDC-9520-B9A44FA9B2CE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565B0312-1532-4603-9199-E7A9D647D7DD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64829966-6167-4E75-9B98-6CFBF28F3C7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7304" y="3034543"/>
            <a:ext cx="5735203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err="1"/>
              <a:t>Kapiteltrenner</a:t>
            </a:r>
            <a:r>
              <a:rPr lang="de-DE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28A21B8F-6E69-4E11-AFD3-54EC4D2DD560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D38F2AA7-E6E5-436E-8E36-7603834951D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CEE46D69-7B6E-4033-9F52-F87603FD3DC4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BDAE65FC-F144-4EB4-BDE1-439A96EEE0C4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D3DBEDEF-DBC0-4148-9FDD-21C8CA8A0A9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32B50B26-A8AC-4560-90A5-3EA0F8790AC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E672BC32-FFA3-4CA6-A563-DD6F9BC119AB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9D229350-21C3-418C-96E5-56B9BC68276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3B2C3CB2-9BD9-4C7F-A03D-9FAC1547D206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34D53EC-E9A8-4321-AADF-45F3327CFD78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3A49C16-A28B-4031-A77C-89AAA332D02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6648D76C-F5E6-4559-8E7C-C8AC6A349ECC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72294CCB-ECFF-408E-9DE3-9CFD213367B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8C858B51-A8C9-432A-9282-705400CDA1E4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50DEC09-33CF-46B7-8919-E68733DA60E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76E6A984-C52F-41F6-89DA-473E7CC811C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F56B1511-9094-47FA-A7FF-42BAE978C4B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71AA2D1-C758-44FC-9F5A-F60912B8F482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9FFC4BE-782B-4407-ABB2-26B7AB21968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85558C76-36A1-4709-91E4-31D73F769E5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14203DE1-A9F0-4D64-93D7-6F1193FCCD92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C9404E57-FC61-463D-95D1-ADB8769BB660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98FC7513-1A8D-48DA-B31B-27CFF283C2A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C99C6873-07A7-4B6A-8391-A221663427C6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E38E9FDA-632B-45E0-B5F5-238D39870ED1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62FEBD5E-81F2-4B87-AF0E-C85931DA9405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CB4FCE89-4ECE-184E-897C-4631FB0C0D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3312" y="394879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1123C5FD-FD36-EF46-A7BE-730ECD0226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259" y="394879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90C208C-E187-483E-A849-994740CF4EB9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EE0396FA-425F-4EDC-9520-B9A44FA9B2CE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565B0312-1532-4603-9199-E7A9D647D7DD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64829966-6167-4E75-9B98-6CFBF28F3C7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4279" y="3034543"/>
            <a:ext cx="4968228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err="1"/>
              <a:t>Kapiteltrenner</a:t>
            </a:r>
            <a:r>
              <a:rPr lang="de-DE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28A21B8F-6E69-4E11-AFD3-54EC4D2DD560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D38F2AA7-E6E5-436E-8E36-7603834951D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CEE46D69-7B6E-4033-9F52-F87603FD3DC4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BDAE65FC-F144-4EB4-BDE1-439A96EEE0C4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D3DBEDEF-DBC0-4148-9FDD-21C8CA8A0A9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32B50B26-A8AC-4560-90A5-3EA0F8790AC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E672BC32-FFA3-4CA6-A563-DD6F9BC119AB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9D229350-21C3-418C-96E5-56B9BC68276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3B2C3CB2-9BD9-4C7F-A03D-9FAC1547D206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34D53EC-E9A8-4321-AADF-45F3327CFD78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3A49C16-A28B-4031-A77C-89AAA332D02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6648D76C-F5E6-4559-8E7C-C8AC6A349ECC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72294CCB-ECFF-408E-9DE3-9CFD213367B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8C858B51-A8C9-432A-9282-705400CDA1E4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50DEC09-33CF-46B7-8919-E68733DA60E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76E6A984-C52F-41F6-89DA-473E7CC811C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F56B1511-9094-47FA-A7FF-42BAE978C4B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71AA2D1-C758-44FC-9F5A-F60912B8F482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9FFC4BE-782B-4407-ABB2-26B7AB21968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85558C76-36A1-4709-91E4-31D73F769E5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14203DE1-A9F0-4D64-93D7-6F1193FCCD92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C9404E57-FC61-463D-95D1-ADB8769BB660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98FC7513-1A8D-48DA-B31B-27CFF283C2A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C99C6873-07A7-4B6A-8391-A221663427C6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E38E9FDA-632B-45E0-B5F5-238D39870ED1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62FEBD5E-81F2-4B87-AF0E-C85931DA9405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CB4FCE89-4ECE-184E-897C-4631FB0C0D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3312" y="394879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1123C5FD-FD36-EF46-A7BE-730ECD0226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259" y="394879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73" name="Inhaltsplatzhalter 3">
            <a:extLst>
              <a:ext uri="{FF2B5EF4-FFF2-40B4-BE49-F238E27FC236}">
                <a16:creationId xmlns:a16="http://schemas.microsoft.com/office/drawing/2014/main" id="{EA02FDF1-F7DB-BE48-B1B0-7B94721FC3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1422400"/>
            <a:ext cx="349188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47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C014E30-33A3-475F-B8A0-9E84E311170A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6643BCF6-A569-4BAD-B15C-E253B00A5594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D0D25174-0D7D-4590-B212-5467D04FECF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7C25F4F3-A838-4B03-A6C0-3D91C8E43EB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(bearbeiten)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/>
              <a:t>Titelfolie (bearbeiten)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CF4A76B1-953E-4A32-9BD1-DE88786E38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CFD7E5C6-0F67-4B37-B3BF-534429CFB0DA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4D3305F2-C7C5-4C12-9231-D66E6CDF1F5F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41CA9BF-ECB3-404C-B6B8-1533D1C1E0A0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7658C24-2A28-49B2-96C0-D5EEAC50C41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088383"/>
            <a:ext cx="3523059" cy="382651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Inhaltsplatzhalter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32C3CFE1-9073-8745-BD09-80495049B6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A46737F8-B03F-0745-A5A9-B5476E203B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5E485192-2EF9-6641-A4FD-7903E499C73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6225" y="4151976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92B4699-D079-5B46-A5E5-D0CE8B4FF5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30436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35" name="Textplatzhalter 22">
            <a:extLst>
              <a:ext uri="{FF2B5EF4-FFF2-40B4-BE49-F238E27FC236}">
                <a16:creationId xmlns:a16="http://schemas.microsoft.com/office/drawing/2014/main" id="{E88F2ABD-B4F2-BF45-B0C0-261F3A2EC7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541121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Datum (bearbeiten)</a:t>
            </a:r>
          </a:p>
        </p:txBody>
      </p:sp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AE8C18B-3B31-4172-BD36-383A2D95905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033258C7-8016-4009-9FB1-F90060178720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F63F0B04-1DC4-4DF5-9D98-F1A5AB5B67C4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1BF4C821-21F2-42D9-9C34-70F485006B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/>
              <a:t>Titelfolie (bearbeiten)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(bearbeiten)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335E6D46-1A90-4F85-971E-BE51B6E275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3343E36-3D15-4FBD-82A0-2EF69415466D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35EBB84-4567-4B99-BCB2-9E4F2E74A659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D04A692-1B93-4339-9E71-F30AA92C9F93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5237AA0D-D90E-4127-B627-42907D1E6150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088383"/>
            <a:ext cx="5598114" cy="382651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B08885F2-1A5F-B44F-9FA4-22C52965E81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3609EE5A-0FD7-3E40-A359-B82C3079D7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B667A3A2-D04C-4844-BBA2-F27F285A2A1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9555" y="4150658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28" name="Textplatzhalter 22">
            <a:extLst>
              <a:ext uri="{FF2B5EF4-FFF2-40B4-BE49-F238E27FC236}">
                <a16:creationId xmlns:a16="http://schemas.microsoft.com/office/drawing/2014/main" id="{F8DF472F-A7C0-6447-A12C-AB015A5D0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169392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8609EF01-760B-4279-96D2-9AE5DF9E07E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2" name="bk object 18">
              <a:extLst>
                <a:ext uri="{FF2B5EF4-FFF2-40B4-BE49-F238E27FC236}">
                  <a16:creationId xmlns:a16="http://schemas.microsoft.com/office/drawing/2014/main" id="{A4C7AC9B-CEA5-4C57-B178-3624C6812F1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bk object 18">
              <a:extLst>
                <a:ext uri="{FF2B5EF4-FFF2-40B4-BE49-F238E27FC236}">
                  <a16:creationId xmlns:a16="http://schemas.microsoft.com/office/drawing/2014/main" id="{D054BE5A-53A6-4A25-B171-207E0A5A15D9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Holder 3">
              <a:extLst>
                <a:ext uri="{FF2B5EF4-FFF2-40B4-BE49-F238E27FC236}">
                  <a16:creationId xmlns:a16="http://schemas.microsoft.com/office/drawing/2014/main" id="{7E7A0D5B-9864-42E6-BDCD-A3D2A068635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34160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/>
              <a:t>Titelfolie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4458767"/>
            <a:ext cx="5341607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(bearbeiten)</a:t>
            </a:r>
          </a:p>
        </p:txBody>
      </p:sp>
      <p:grpSp>
        <p:nvGrpSpPr>
          <p:cNvPr id="14" name="Grafik 6">
            <a:extLst>
              <a:ext uri="{FF2B5EF4-FFF2-40B4-BE49-F238E27FC236}">
                <a16:creationId xmlns:a16="http://schemas.microsoft.com/office/drawing/2014/main" id="{06DED613-6C95-44B4-934D-915F765D5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8DE4AB-9CB4-42A7-9E68-6E2FAB87CDD7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2AF7295B-8EB5-4B3E-B347-40D564DF2E8A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9EB503C-B339-4925-A963-9A41C6D48A86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58334B5-873D-4772-A5CD-6DB0CA382F6C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F7FE4B2A-DC36-0D4C-9F52-0C253A8928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2439" y="380585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CFEEB94-02FC-204B-B0CC-7FE7C62C17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22275" y="38534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Logo gleichberechtigter Kooperationspartner (z.B. Partneruniversität). Bei Nichtbedarf löschen!</a:t>
            </a:r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C219343-0397-9E4E-BD60-873C1713E3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40153" y="4159763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16D7102-C9CE-0D4A-85BF-0EC312730C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16352" y="415033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/>
              <a:t>Sekundärlogo (z.B. Institut, Forschungsgruppe, o.Ä.). Bei Nichtbedarf löschen!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85B9FCEE-8B61-EE4E-8E60-A4B4C50E6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6335" y="4467117"/>
            <a:ext cx="1021127" cy="274183"/>
          </a:xfrm>
        </p:spPr>
        <p:txBody>
          <a:bodyPr/>
          <a:lstStyle>
            <a:lvl1pPr marL="0" indent="0" algn="r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Inhaltsverzeichnis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Inhaltsplatzhalter</a:t>
            </a:r>
          </a:p>
          <a:p>
            <a:pPr marL="180975" lvl="0" indent="0">
              <a:buNone/>
            </a:pPr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Inhalt ohne Untertitel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809625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Inhalt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 (bearbeiten)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Text bearbeiten
Text bearbeiten 
Text bearbeiten 
Text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6CD374-8E61-0A4C-83F0-76A0F81260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B04C92-175E-41BA-89CE-B2785D9E3855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AFB087C7-FC7D-4892-B0D6-EA804CF535F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k object 18">
              <a:extLst>
                <a:ext uri="{FF2B5EF4-FFF2-40B4-BE49-F238E27FC236}">
                  <a16:creationId xmlns:a16="http://schemas.microsoft.com/office/drawing/2014/main" id="{FA50712F-6C72-4330-A489-54C0FA78213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Holder 3">
              <a:extLst>
                <a:ext uri="{FF2B5EF4-FFF2-40B4-BE49-F238E27FC236}">
                  <a16:creationId xmlns:a16="http://schemas.microsoft.com/office/drawing/2014/main" id="{390EDD11-ED96-4F2C-BB78-7CE69D30A0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82677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563462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afik 9">
            <a:extLst>
              <a:ext uri="{FF2B5EF4-FFF2-40B4-BE49-F238E27FC236}">
                <a16:creationId xmlns:a16="http://schemas.microsoft.com/office/drawing/2014/main" id="{A240364D-AE4D-440E-88A8-B05FF302FB9D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2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C5CA81CC-0A8C-4F0A-898F-75608195630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076D363-C034-4E14-9F45-AC0FCE1EDB1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94D7886-9B36-4085-8FC4-E5D73FFB04FF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4A71752-C6CB-41A1-9ED4-535445E5CA2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0B449204-D2C5-46C7-9446-78CB3AE33C0F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836500CA-7AFD-48CA-B6D3-0D77161C68B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17016B36-B092-4AFD-B601-383B7784BFBF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1A46A87-4807-4767-B647-E3EC036BC92A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9FDC7EA-9A66-40BA-AEEF-50B9422FB283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EDC61321-1CDD-47FE-82F4-EC44AE05670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8F89A53-4AB3-4A93-B3CB-37874A98D1FD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8E0EDC8-E74F-4551-8BD2-939CC38E7C3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4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9D8C1F22-3E98-4749-B684-AA127651774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1C3B0773-417D-4813-BD67-9BC2D01A392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EBB8-8410-4826-A2E1-C3C323E13940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2141CF3-1E59-49AE-B4F4-71225DE8DBD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7A4FE29-4562-4C15-8839-87F3DA744A7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4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99DC055-1C0A-47CE-BA62-2B92DDA092AF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CFC50087-AE06-4FC3-BF14-DD98E5DF1E5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21874895-4ADB-4607-9955-2800059B66C0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CCA96FB2-00D1-437E-BC9E-014BF2485AA3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</p:grp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407792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006AB3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3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1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youtu.be/kIiRTS9V6Vc?si=la4EqqvccdDT6toN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13A7E-C968-178D-8994-C9BB46523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5856" y="1638821"/>
            <a:ext cx="5412325" cy="1070009"/>
          </a:xfrm>
        </p:spPr>
        <p:txBody>
          <a:bodyPr/>
          <a:lstStyle/>
          <a:p>
            <a:r>
              <a:rPr lang="en-GB" b="1" noProof="0"/>
              <a:t>Synthesis &amp; Structure of </a:t>
            </a:r>
            <a:r>
              <a:rPr lang="en-GB" b="1" noProof="0" err="1"/>
              <a:t>Hexafluoridouranates</a:t>
            </a:r>
            <a:r>
              <a:rPr lang="en-GB" b="1" noProof="0"/>
              <a:t>(V)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F0FD76-A867-E860-9373-B514F155B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5856" y="2790949"/>
            <a:ext cx="4401108" cy="604640"/>
          </a:xfrm>
        </p:spPr>
        <p:txBody>
          <a:bodyPr/>
          <a:lstStyle/>
          <a:p>
            <a:r>
              <a:rPr lang="en-GB" noProof="0"/>
              <a:t>Lena-Marie </a:t>
            </a:r>
            <a:r>
              <a:rPr lang="en-GB" noProof="0" err="1"/>
              <a:t>Aßmann</a:t>
            </a:r>
            <a:r>
              <a:rPr lang="en-GB" noProof="0"/>
              <a:t>, Timo Wolf</a:t>
            </a:r>
          </a:p>
          <a:p>
            <a:r>
              <a:rPr lang="en-GB" noProof="0"/>
              <a:t>Supervised by: Jun. Prof. Dr. Suta</a:t>
            </a:r>
          </a:p>
          <a:p>
            <a:endParaRPr lang="en-GB" noProof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D5BB7C-327E-4E87-1BBF-20189FCF89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/>
              <a:t>28th November 2025</a:t>
            </a:r>
          </a:p>
        </p:txBody>
      </p:sp>
    </p:spTree>
    <p:extLst>
      <p:ext uri="{BB962C8B-B14F-4D97-AF65-F5344CB8AC3E}">
        <p14:creationId xmlns:p14="http://schemas.microsoft.com/office/powerpoint/2010/main" val="4218327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B695-C94D-F6AB-1664-217386964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967FC-7A22-45AD-AC7F-E8E95178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Structural</a:t>
            </a:r>
            <a:r>
              <a:rPr lang="de-DE"/>
              <a:t> </a:t>
            </a:r>
            <a:r>
              <a:rPr lang="de-DE" err="1"/>
              <a:t>chemistry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KUF</a:t>
            </a:r>
            <a:r>
              <a:rPr lang="de-DE" baseline="-25000"/>
              <a:t>6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2EAAEB-6996-E305-741B-C5184A31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700"/>
              <a:t>[1] B. Scheibe, T. B. Wassermann, F. Kraus, </a:t>
            </a:r>
            <a:r>
              <a:rPr lang="en-GB" sz="700" i="1" err="1"/>
              <a:t>Inorg</a:t>
            </a:r>
            <a:r>
              <a:rPr lang="en-GB" sz="700" i="1"/>
              <a:t>. Chem</a:t>
            </a:r>
            <a:r>
              <a:rPr lang="en-GB" sz="700"/>
              <a:t>. </a:t>
            </a:r>
            <a:r>
              <a:rPr lang="en-GB" sz="700" b="1"/>
              <a:t>2025</a:t>
            </a:r>
            <a:r>
              <a:rPr lang="en-GB" sz="700"/>
              <a:t>, </a:t>
            </a:r>
            <a:r>
              <a:rPr lang="en-GB" sz="700" i="1"/>
              <a:t>64</a:t>
            </a:r>
            <a:r>
              <a:rPr lang="en-GB" sz="700"/>
              <a:t>, 18432–18446. Supporting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950A14-D1DD-1B14-E1E3-49BD3F037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10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D1E31F-AF27-DAC7-A130-D8C66DBE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54" y="1124151"/>
            <a:ext cx="885643" cy="3682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53FDE7A-1B7D-8D4F-3DD8-E8373C32B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4" y="1134193"/>
            <a:ext cx="6071844" cy="3684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96D00B9-C50E-7EC9-ABCB-B03D662413D1}"/>
                  </a:ext>
                </a:extLst>
              </p:cNvPr>
              <p:cNvSpPr txBox="1"/>
              <p:nvPr/>
            </p:nvSpPr>
            <p:spPr>
              <a:xfrm>
                <a:off x="6429103" y="340087"/>
                <a:ext cx="1309429" cy="50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/>
                  <a:t>monoclinic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/>
                  <a:t> (</a:t>
                </a:r>
                <a:r>
                  <a:rPr lang="de-DE" err="1"/>
                  <a:t>No</a:t>
                </a:r>
                <a:r>
                  <a:rPr lang="de-DE"/>
                  <a:t>. 12)</a:t>
                </a: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96D00B9-C50E-7EC9-ABCB-B03D66241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03" y="340087"/>
                <a:ext cx="1309429" cy="508088"/>
              </a:xfrm>
              <a:prstGeom prst="rect">
                <a:avLst/>
              </a:prstGeom>
              <a:blipFill>
                <a:blip r:embed="rId4"/>
                <a:stretch>
                  <a:fillRect t="-2410" b="-12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31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074B9-1546-6BDE-9022-2D4830E0B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3D90A0-5B12-3109-93CD-9119D82B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Structural</a:t>
            </a:r>
            <a:r>
              <a:rPr lang="de-DE"/>
              <a:t> </a:t>
            </a:r>
            <a:r>
              <a:rPr lang="de-DE" err="1"/>
              <a:t>chemistry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RbUF</a:t>
            </a:r>
            <a:r>
              <a:rPr lang="de-DE" baseline="-25000"/>
              <a:t>6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BF9B66-C963-92C7-B688-3699D805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700"/>
              <a:t>[1] B. Scheibe, T. B. Wassermann, F. Kraus, </a:t>
            </a:r>
            <a:r>
              <a:rPr lang="en-GB" sz="700" i="1" err="1"/>
              <a:t>Inorg</a:t>
            </a:r>
            <a:r>
              <a:rPr lang="en-GB" sz="700" i="1"/>
              <a:t>. Chem</a:t>
            </a:r>
            <a:r>
              <a:rPr lang="en-GB" sz="700"/>
              <a:t>. </a:t>
            </a:r>
            <a:r>
              <a:rPr lang="en-GB" sz="700" b="1"/>
              <a:t>2025</a:t>
            </a:r>
            <a:r>
              <a:rPr lang="en-GB" sz="700"/>
              <a:t>, </a:t>
            </a:r>
            <a:r>
              <a:rPr lang="en-GB" sz="700" i="1"/>
              <a:t>64</a:t>
            </a:r>
            <a:r>
              <a:rPr lang="en-GB" sz="700"/>
              <a:t>, 18432–18446. Supporting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4F89CC-926C-EA3F-40C4-941FB256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189C51-3576-7B47-7CB8-0B710C92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2" y="1136140"/>
            <a:ext cx="885643" cy="3682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CD108A6-CA29-E04E-DB81-303E6C5ACF26}"/>
                  </a:ext>
                </a:extLst>
              </p:cNvPr>
              <p:cNvSpPr txBox="1"/>
              <p:nvPr/>
            </p:nvSpPr>
            <p:spPr>
              <a:xfrm>
                <a:off x="6429103" y="340087"/>
                <a:ext cx="1309429" cy="50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/>
                  <a:t>monoclinic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/>
                  <a:t> (</a:t>
                </a:r>
                <a:r>
                  <a:rPr lang="de-DE" err="1"/>
                  <a:t>No</a:t>
                </a:r>
                <a:r>
                  <a:rPr lang="de-DE"/>
                  <a:t>. 12)</a:t>
                </a: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CD108A6-CA29-E04E-DB81-303E6C5A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03" y="340087"/>
                <a:ext cx="1309429" cy="508088"/>
              </a:xfrm>
              <a:prstGeom prst="rect">
                <a:avLst/>
              </a:prstGeom>
              <a:blipFill>
                <a:blip r:embed="rId3"/>
                <a:stretch>
                  <a:fillRect t="-2410" b="-12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36CCB832-44DE-9F5F-7680-D38389F5A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921968"/>
              </p:ext>
            </p:extLst>
          </p:nvPr>
        </p:nvGraphicFramePr>
        <p:xfrm>
          <a:off x="4572000" y="2090761"/>
          <a:ext cx="3961008" cy="177355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664770">
                  <a:extLst>
                    <a:ext uri="{9D8B030D-6E8A-4147-A177-3AD203B41FA5}">
                      <a16:colId xmlns:a16="http://schemas.microsoft.com/office/drawing/2014/main" val="175700842"/>
                    </a:ext>
                  </a:extLst>
                </a:gridCol>
                <a:gridCol w="1148119">
                  <a:extLst>
                    <a:ext uri="{9D8B030D-6E8A-4147-A177-3AD203B41FA5}">
                      <a16:colId xmlns:a16="http://schemas.microsoft.com/office/drawing/2014/main" val="3698275118"/>
                    </a:ext>
                  </a:extLst>
                </a:gridCol>
                <a:gridCol w="1148119">
                  <a:extLst>
                    <a:ext uri="{9D8B030D-6E8A-4147-A177-3AD203B41FA5}">
                      <a16:colId xmlns:a16="http://schemas.microsoft.com/office/drawing/2014/main" val="4172678158"/>
                    </a:ext>
                  </a:extLst>
                </a:gridCol>
              </a:tblGrid>
              <a:tr h="22267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KUF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RbUF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4353283"/>
                  </a:ext>
                </a:extLst>
              </a:tr>
              <a:tr h="22267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d(U(1)-F(1))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2.0633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2.0600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086098"/>
                  </a:ext>
                </a:extLst>
              </a:tr>
              <a:tr h="22267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d(U(1)-F(2))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2.0635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2.0573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469546"/>
                  </a:ext>
                </a:extLst>
              </a:tr>
              <a:tr h="22267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d(U(1)-F(3))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2.3400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2.3286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3209932"/>
                  </a:ext>
                </a:extLst>
              </a:tr>
              <a:tr h="22267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d(U(1)-F(4))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2.3403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2.3286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1398305"/>
                  </a:ext>
                </a:extLst>
              </a:tr>
              <a:tr h="22267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l-PL" sz="1600" u="none" strike="noStrike">
                          <a:effectLst/>
                        </a:rPr>
                        <a:t>d(U(1)-U(1)#1) [Å]</a:t>
                      </a:r>
                      <a:endParaRPr lang="pl-P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4.0102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4.0019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7197389"/>
                  </a:ext>
                </a:extLst>
              </a:tr>
              <a:tr h="22267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l-PL" sz="1600" u="none" strike="noStrike">
                          <a:effectLst/>
                        </a:rPr>
                        <a:t>d(U(1)-U(1)#2) [Å]</a:t>
                      </a:r>
                      <a:endParaRPr lang="pl-PL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4.0243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4.0148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8977619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52ED8EB-8039-A6C6-EEC5-957529109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062241"/>
              </p:ext>
            </p:extLst>
          </p:nvPr>
        </p:nvGraphicFramePr>
        <p:xfrm>
          <a:off x="1702422" y="2090761"/>
          <a:ext cx="2425700" cy="177355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42411750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3423571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082765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KUF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RbUF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29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a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11.442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11.797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9072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b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8.0345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8.0167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7431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c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5.5655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5.7272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04236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l-GR" sz="1600" u="none" strike="noStrike">
                          <a:effectLst/>
                        </a:rPr>
                        <a:t>β [°]</a:t>
                      </a:r>
                      <a:endParaRPr lang="el-G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90.128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90.00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97417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V [Å</a:t>
                      </a:r>
                      <a:r>
                        <a:rPr lang="de-DE" sz="1600" u="none" strike="noStrike" baseline="30000">
                          <a:effectLst/>
                        </a:rPr>
                        <a:t>3</a:t>
                      </a:r>
                      <a:r>
                        <a:rPr lang="de-DE" sz="1600" u="none" strike="noStrike">
                          <a:effectLst/>
                        </a:rPr>
                        <a:t>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511.62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541.64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85962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V/Z [Å</a:t>
                      </a:r>
                      <a:r>
                        <a:rPr lang="de-DE" sz="1600" u="none" strike="noStrike" baseline="30000">
                          <a:effectLst/>
                        </a:rPr>
                        <a:t>3</a:t>
                      </a:r>
                      <a:r>
                        <a:rPr lang="de-DE" sz="1600" u="none" strike="noStrike">
                          <a:effectLst/>
                        </a:rPr>
                        <a:t>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127.905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135.41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7100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24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06FC37-C26D-215F-4BA8-7C8EDCCA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4D7A741-70CF-921D-4FFC-51E7F060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Usage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alkali</a:t>
            </a:r>
            <a:r>
              <a:rPr lang="de-DE"/>
              <a:t> </a:t>
            </a:r>
            <a:r>
              <a:rPr lang="de-DE" err="1"/>
              <a:t>metal</a:t>
            </a:r>
            <a:r>
              <a:rPr lang="de-DE"/>
              <a:t> </a:t>
            </a:r>
            <a:r>
              <a:rPr lang="de-DE" err="1"/>
              <a:t>analogus</a:t>
            </a:r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4C523AD-3234-24E8-3A80-0318ED448039}"/>
              </a:ext>
            </a:extLst>
          </p:cNvPr>
          <p:cNvCxnSpPr>
            <a:cxnSpLocks/>
          </p:cNvCxnSpPr>
          <p:nvPr/>
        </p:nvCxnSpPr>
        <p:spPr>
          <a:xfrm>
            <a:off x="4336330" y="1140643"/>
            <a:ext cx="0" cy="3749856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D605E9E-7E9F-6F3D-E38C-56CB23C23093}"/>
              </a:ext>
            </a:extLst>
          </p:cNvPr>
          <p:cNvSpPr txBox="1"/>
          <p:nvPr/>
        </p:nvSpPr>
        <p:spPr>
          <a:xfrm>
            <a:off x="526594" y="1045409"/>
            <a:ext cx="457671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noProof="0">
                <a:solidFill>
                  <a:schemeClr val="tx2"/>
                </a:solidFill>
              </a:rPr>
              <a:t>AgUF</a:t>
            </a:r>
            <a:r>
              <a:rPr lang="en-GB" baseline="-25000" noProof="0">
                <a:solidFill>
                  <a:schemeClr val="tx2"/>
                </a:solidFill>
              </a:rPr>
              <a:t>6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892EB5A-F0FB-9F3C-6737-4DB2C31A88C1}"/>
              </a:ext>
            </a:extLst>
          </p:cNvPr>
          <p:cNvSpPr txBox="1"/>
          <p:nvPr/>
        </p:nvSpPr>
        <p:spPr>
          <a:xfrm>
            <a:off x="4440289" y="1045409"/>
            <a:ext cx="457671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tx2"/>
                </a:solidFill>
              </a:rPr>
              <a:t>Tl</a:t>
            </a:r>
            <a:r>
              <a:rPr lang="en-GB" noProof="0">
                <a:solidFill>
                  <a:schemeClr val="tx2"/>
                </a:solidFill>
              </a:rPr>
              <a:t>UF</a:t>
            </a:r>
            <a:r>
              <a:rPr lang="en-GB" baseline="-25000" noProof="0">
                <a:solidFill>
                  <a:schemeClr val="tx2"/>
                </a:solidFill>
              </a:rPr>
              <a:t>6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14" name="Grafik 1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04FA883-9FC1-A4BC-5449-D1A3F236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043" y="1127557"/>
            <a:ext cx="1609099" cy="34292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60FB261-9E73-6537-5116-06D672EB00CF}"/>
              </a:ext>
            </a:extLst>
          </p:cNvPr>
          <p:cNvSpPr txBox="1"/>
          <p:nvPr/>
        </p:nvSpPr>
        <p:spPr>
          <a:xfrm>
            <a:off x="4440289" y="1307586"/>
            <a:ext cx="2522862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arenR"/>
            </a:pPr>
            <a:r>
              <a:rPr lang="en-GB" noProof="0"/>
              <a:t>Solid-state reaction</a:t>
            </a:r>
          </a:p>
          <a:p>
            <a:pPr marL="342900" indent="-342900" algn="l">
              <a:buAutoNum type="arabicParenR"/>
            </a:pPr>
            <a:endParaRPr lang="en-GB"/>
          </a:p>
          <a:p>
            <a:pPr marL="342900" indent="-342900" algn="l">
              <a:buAutoNum type="arabicParenR"/>
            </a:pPr>
            <a:r>
              <a:rPr lang="en-GB" noProof="0"/>
              <a:t>Preparation in solution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0D02C3-7F8D-4A73-CC71-7CFFB4116203}"/>
              </a:ext>
            </a:extLst>
          </p:cNvPr>
          <p:cNvSpPr txBox="1"/>
          <p:nvPr/>
        </p:nvSpPr>
        <p:spPr>
          <a:xfrm>
            <a:off x="526592" y="1307586"/>
            <a:ext cx="343136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/>
              <a:t>Byproduct of a reaction</a:t>
            </a:r>
            <a:endParaRPr lang="en-GB" noProof="0"/>
          </a:p>
        </p:txBody>
      </p:sp>
      <p:pic>
        <p:nvPicPr>
          <p:cNvPr id="22" name="Grafik 2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01DE18A7-161B-3A09-0FB6-A1C62C40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71" y="1821944"/>
            <a:ext cx="2154459" cy="34792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80EC8E-529F-B7D4-1350-E98DF17EE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151" y="1356088"/>
            <a:ext cx="1854278" cy="20747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B916DD17-1B11-9BBB-C17D-B5DFA874655B}"/>
              </a:ext>
            </a:extLst>
          </p:cNvPr>
          <p:cNvSpPr txBox="1"/>
          <p:nvPr/>
        </p:nvSpPr>
        <p:spPr>
          <a:xfrm>
            <a:off x="4440289" y="2111124"/>
            <a:ext cx="1470274" cy="438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err="1"/>
              <a:t>Isotypic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KUF</a:t>
            </a:r>
            <a:r>
              <a:rPr lang="de-DE" baseline="-25000"/>
              <a:t>6</a:t>
            </a:r>
            <a:r>
              <a:rPr lang="de-DE"/>
              <a:t>!</a:t>
            </a:r>
          </a:p>
          <a:p>
            <a:pPr algn="l"/>
            <a:endParaRPr lang="de-DE" baseline="-2500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E69D85-DC4F-7031-10A0-D5F70E732478}"/>
              </a:ext>
            </a:extLst>
          </p:cNvPr>
          <p:cNvSpPr txBox="1"/>
          <p:nvPr/>
        </p:nvSpPr>
        <p:spPr>
          <a:xfrm>
            <a:off x="4440289" y="2426807"/>
            <a:ext cx="4185761" cy="438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/>
              <a:t>But: Shorter U-F-bond </a:t>
            </a:r>
            <a:r>
              <a:rPr lang="de-DE" err="1"/>
              <a:t>length</a:t>
            </a:r>
            <a:r>
              <a:rPr lang="de-DE"/>
              <a:t>, </a:t>
            </a:r>
            <a:r>
              <a:rPr lang="de-DE" err="1"/>
              <a:t>shorter</a:t>
            </a:r>
            <a:r>
              <a:rPr lang="de-DE"/>
              <a:t> U-U-</a:t>
            </a:r>
            <a:r>
              <a:rPr lang="de-DE" err="1"/>
              <a:t>distances</a:t>
            </a:r>
            <a:endParaRPr lang="de-DE"/>
          </a:p>
          <a:p>
            <a:pPr algn="l"/>
            <a:endParaRPr lang="de-DE" baseline="-25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80B5A432-5C55-9247-14FC-4255728FCEC5}"/>
                  </a:ext>
                </a:extLst>
              </p:cNvPr>
              <p:cNvSpPr txBox="1"/>
              <p:nvPr/>
            </p:nvSpPr>
            <p:spPr>
              <a:xfrm>
                <a:off x="0" y="3944377"/>
                <a:ext cx="1511983" cy="50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/>
                  <a:t>tetragonal</a:t>
                </a:r>
              </a:p>
              <a:p>
                <a:pPr algn="l"/>
                <a:r>
                  <a:rPr lang="de-DE" b="0" i="1"/>
                  <a:t>P</a:t>
                </a:r>
                <a:r>
                  <a:rPr lang="de-DE" b="0"/>
                  <a:t>4</a:t>
                </a:r>
                <a:r>
                  <a:rPr lang="de-DE" b="0" baseline="-25000"/>
                  <a:t>2</a:t>
                </a:r>
                <a:r>
                  <a:rPr lang="de-DE" b="0"/>
                  <a:t>/</a:t>
                </a:r>
                <a:r>
                  <a:rPr lang="de-DE" b="0" i="1"/>
                  <a:t>m</a:t>
                </a:r>
                <a:r>
                  <a:rPr lang="de-DE" b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/>
                  <a:t>(</a:t>
                </a:r>
                <a:r>
                  <a:rPr lang="de-DE" err="1"/>
                  <a:t>No</a:t>
                </a:r>
                <a:r>
                  <a:rPr lang="de-DE"/>
                  <a:t>. 84)</a:t>
                </a: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80B5A432-5C55-9247-14FC-4255728FC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44377"/>
                <a:ext cx="1511983" cy="508088"/>
              </a:xfrm>
              <a:prstGeom prst="rect">
                <a:avLst/>
              </a:prstGeom>
              <a:blipFill>
                <a:blip r:embed="rId6"/>
                <a:stretch>
                  <a:fillRect l="-806" t="-1205" b="-12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793CBD-85B9-6F93-4984-4C69DFBA654D}"/>
                  </a:ext>
                </a:extLst>
              </p:cNvPr>
              <p:cNvSpPr txBox="1"/>
              <p:nvPr/>
            </p:nvSpPr>
            <p:spPr>
              <a:xfrm>
                <a:off x="6429103" y="340087"/>
                <a:ext cx="1309429" cy="50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/>
                  <a:t>monoclinic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/>
                  <a:t> (</a:t>
                </a:r>
                <a:r>
                  <a:rPr lang="de-DE" err="1"/>
                  <a:t>No</a:t>
                </a:r>
                <a:r>
                  <a:rPr lang="de-DE"/>
                  <a:t>. 12)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793CBD-85B9-6F93-4984-4C69DFBA6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03" y="340087"/>
                <a:ext cx="1309429" cy="508088"/>
              </a:xfrm>
              <a:prstGeom prst="rect">
                <a:avLst/>
              </a:prstGeom>
              <a:blipFill>
                <a:blip r:embed="rId7"/>
                <a:stretch>
                  <a:fillRect t="-2410" b="-12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280B9D-90EF-2DE3-F87F-1FE0BBEB2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2" r="63510"/>
          <a:stretch>
            <a:fillRect/>
          </a:stretch>
        </p:blipFill>
        <p:spPr bwMode="auto">
          <a:xfrm>
            <a:off x="188270" y="1695037"/>
            <a:ext cx="1851726" cy="172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0EDCCB7-1B5E-4D6D-9176-CCB34D58F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0"/>
          <a:stretch>
            <a:fillRect/>
          </a:stretch>
        </p:blipFill>
        <p:spPr bwMode="auto">
          <a:xfrm>
            <a:off x="1494008" y="2914965"/>
            <a:ext cx="2445972" cy="171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535A5E8-BF39-B6CE-E351-AF0ADFEDA7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3306" y="2807111"/>
            <a:ext cx="3395546" cy="20606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A6D44D72-CCCB-8A36-4A94-500B1268CC26}"/>
              </a:ext>
            </a:extLst>
          </p:cNvPr>
          <p:cNvSpPr/>
          <p:nvPr/>
        </p:nvSpPr>
        <p:spPr>
          <a:xfrm>
            <a:off x="6503542" y="3421263"/>
            <a:ext cx="1995310" cy="77715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02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05D90-6A48-7DA0-FF76-52FA2E67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Relationship AgUF</a:t>
            </a:r>
            <a:r>
              <a:rPr lang="de-DE" baseline="-25000"/>
              <a:t>6</a:t>
            </a:r>
            <a:r>
              <a:rPr lang="de-DE"/>
              <a:t> &amp; KUF</a:t>
            </a:r>
            <a:r>
              <a:rPr lang="de-DE" baseline="-25000"/>
              <a:t>6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285582-5A4C-BE25-542C-F312B99B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280D30-C698-0353-E396-80DD995F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2D48B1C-664D-B389-118E-653A0A6A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941" y="1290698"/>
            <a:ext cx="3176022" cy="333147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436F4AE-4F9F-C3E3-1D2A-95C19FB96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0"/>
          <a:stretch>
            <a:fillRect/>
          </a:stretch>
        </p:blipFill>
        <p:spPr bwMode="auto">
          <a:xfrm>
            <a:off x="628650" y="1051189"/>
            <a:ext cx="2445972" cy="171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0BB19C0-D6ED-05CA-E6BA-7A9EDECAA7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933"/>
          <a:stretch>
            <a:fillRect/>
          </a:stretch>
        </p:blipFill>
        <p:spPr>
          <a:xfrm>
            <a:off x="5255813" y="2484894"/>
            <a:ext cx="2502541" cy="23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70787-C85F-4BCF-2BE6-21563FF1D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298DAA-D717-4445-41F9-077A7CAA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AECE19-013B-B7DA-57E1-9AC2CC74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424" y="358664"/>
            <a:ext cx="4000264" cy="452322"/>
          </a:xfrm>
        </p:spPr>
        <p:txBody>
          <a:bodyPr/>
          <a:lstStyle/>
          <a:p>
            <a:r>
              <a:rPr lang="en-GB" noProof="0"/>
              <a:t>Synthesis of H</a:t>
            </a:r>
            <a:r>
              <a:rPr lang="en-GB" baseline="-25000" noProof="0"/>
              <a:t>3</a:t>
            </a:r>
            <a:r>
              <a:rPr lang="en-GB" noProof="0"/>
              <a:t>OUF</a:t>
            </a:r>
            <a:r>
              <a:rPr lang="en-GB" baseline="-25000" noProof="0"/>
              <a:t>6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9BA3A1D-815E-17A9-9972-7BC6BAA905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noProof="0"/>
          </a:p>
          <a:p>
            <a:pPr marL="0" indent="0">
              <a:buNone/>
            </a:pPr>
            <a:endParaRPr lang="en-GB" noProof="0"/>
          </a:p>
        </p:txBody>
      </p:sp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6554B5F8-D0DA-F9C4-978E-ACDA797A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843" t="65833" r="48878" b="22629"/>
          <a:stretch>
            <a:fillRect/>
          </a:stretch>
        </p:blipFill>
        <p:spPr>
          <a:xfrm>
            <a:off x="35496" y="722687"/>
            <a:ext cx="1294503" cy="4096253"/>
          </a:xfrm>
          <a:prstGeom prst="rect">
            <a:avLst/>
          </a:prstGeom>
          <a:solidFill>
            <a:schemeClr val="bg2">
              <a:lumMod val="100000"/>
            </a:schemeClr>
          </a:solidFill>
          <a:ln/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3555C09-0AF2-3351-76D2-1CFBB3F8CAF4}"/>
              </a:ext>
            </a:extLst>
          </p:cNvPr>
          <p:cNvSpPr txBox="1"/>
          <p:nvPr/>
        </p:nvSpPr>
        <p:spPr>
          <a:xfrm>
            <a:off x="204199" y="330910"/>
            <a:ext cx="45800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700" noProof="0">
                <a:solidFill>
                  <a:schemeClr val="tx2"/>
                </a:solidFill>
              </a:rPr>
              <a:t>Structural chemistry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A64D3C-90DA-E068-1ACC-937912203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31"/>
          <a:stretch>
            <a:fillRect/>
          </a:stretch>
        </p:blipFill>
        <p:spPr bwMode="auto">
          <a:xfrm>
            <a:off x="1329999" y="1013044"/>
            <a:ext cx="2570607" cy="153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2CA303B-4C7D-A78D-51B2-4E89BC6AF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235310" y="2717296"/>
            <a:ext cx="2759984" cy="153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A9DE430-A95A-4CFF-A6E4-B2882FD0ECFA}"/>
              </a:ext>
            </a:extLst>
          </p:cNvPr>
          <p:cNvCxnSpPr>
            <a:cxnSpLocks/>
          </p:cNvCxnSpPr>
          <p:nvPr/>
        </p:nvCxnSpPr>
        <p:spPr>
          <a:xfrm>
            <a:off x="4004672" y="427434"/>
            <a:ext cx="0" cy="2510121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8F57F10-76CA-2C32-725D-57EA63B58EF8}"/>
              </a:ext>
            </a:extLst>
          </p:cNvPr>
          <p:cNvCxnSpPr>
            <a:cxnSpLocks/>
          </p:cNvCxnSpPr>
          <p:nvPr/>
        </p:nvCxnSpPr>
        <p:spPr>
          <a:xfrm flipH="1">
            <a:off x="3995294" y="2937555"/>
            <a:ext cx="4902617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6BB4CF83-B989-D1E8-1DB1-16BE21401327}"/>
                  </a:ext>
                </a:extLst>
              </p:cNvPr>
              <p:cNvSpPr txBox="1"/>
              <p:nvPr/>
            </p:nvSpPr>
            <p:spPr>
              <a:xfrm>
                <a:off x="2042462" y="4401537"/>
                <a:ext cx="1511983" cy="508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err="1"/>
                  <a:t>Cubic</a:t>
                </a:r>
                <a:endParaRPr lang="de-DE"/>
              </a:p>
              <a:p>
                <a:pPr algn="ctr"/>
                <a:r>
                  <a:rPr lang="de-DE" i="1"/>
                  <a:t>Ia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de-DE"/>
                  <a:t> (</a:t>
                </a:r>
                <a:r>
                  <a:rPr lang="de-DE" err="1"/>
                  <a:t>No</a:t>
                </a:r>
                <a:r>
                  <a:rPr lang="de-DE"/>
                  <a:t>. 206)</a:t>
                </a:r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6BB4CF83-B989-D1E8-1DB1-16BE21401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462" y="4401537"/>
                <a:ext cx="1511983" cy="508601"/>
              </a:xfrm>
              <a:prstGeom prst="rect">
                <a:avLst/>
              </a:prstGeom>
              <a:blipFill>
                <a:blip r:embed="rId5"/>
                <a:stretch>
                  <a:fillRect t="-1205" b="-12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B76DCA2-ADE1-92D1-4CC4-68CED3BF613E}"/>
              </a:ext>
            </a:extLst>
          </p:cNvPr>
          <p:cNvSpPr txBox="1"/>
          <p:nvPr/>
        </p:nvSpPr>
        <p:spPr>
          <a:xfrm>
            <a:off x="4107424" y="1149423"/>
            <a:ext cx="344517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/>
              <a:t>How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water</a:t>
            </a:r>
            <a:r>
              <a:rPr lang="de-DE"/>
              <a:t> </a:t>
            </a:r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usage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water</a:t>
            </a:r>
            <a:r>
              <a:rPr lang="de-DE"/>
              <a:t>?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3EFF0CF-505E-131B-A066-35B3B812C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124" y="1703347"/>
            <a:ext cx="3515176" cy="3991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2F78D7D-C22B-3CC2-444F-9F8983148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472" y="2365215"/>
            <a:ext cx="2861621" cy="33018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95D9D6F-9903-F8E1-B971-95B9B015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02450"/>
            <a:ext cx="3913036" cy="236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74EE2C0-10A8-9C74-5980-5758F3DE2D7B}"/>
              </a:ext>
            </a:extLst>
          </p:cNvPr>
          <p:cNvSpPr/>
          <p:nvPr/>
        </p:nvSpPr>
        <p:spPr>
          <a:xfrm>
            <a:off x="6561282" y="2151648"/>
            <a:ext cx="441914" cy="42713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FFB73C-F976-7756-7A52-A0F8FEF3245A}"/>
              </a:ext>
            </a:extLst>
          </p:cNvPr>
          <p:cNvSpPr/>
          <p:nvPr/>
        </p:nvSpPr>
        <p:spPr>
          <a:xfrm>
            <a:off x="5840846" y="2308666"/>
            <a:ext cx="441914" cy="42713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15948D-1CFD-0962-E12D-6C861E2D0F38}"/>
              </a:ext>
            </a:extLst>
          </p:cNvPr>
          <p:cNvSpPr/>
          <p:nvPr/>
        </p:nvSpPr>
        <p:spPr>
          <a:xfrm>
            <a:off x="7055428" y="2156269"/>
            <a:ext cx="441914" cy="42713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D9317-0C3F-F0E6-860C-2124C080D843}"/>
              </a:ext>
            </a:extLst>
          </p:cNvPr>
          <p:cNvSpPr/>
          <p:nvPr/>
        </p:nvSpPr>
        <p:spPr>
          <a:xfrm>
            <a:off x="7701971" y="2211685"/>
            <a:ext cx="441914" cy="42713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959ABC-DA8B-A795-CF70-BC9B7AFA2A7A}"/>
              </a:ext>
            </a:extLst>
          </p:cNvPr>
          <p:cNvSpPr txBox="1"/>
          <p:nvPr/>
        </p:nvSpPr>
        <p:spPr>
          <a:xfrm>
            <a:off x="518154" y="4948353"/>
            <a:ext cx="648504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>
                <a:solidFill>
                  <a:schemeClr val="bg1"/>
                </a:solidFill>
              </a:rPr>
              <a:t>[1] B. Scheibe, T. B. Wassermann, F. Kraus, </a:t>
            </a:r>
            <a:r>
              <a:rPr lang="en-GB" sz="700" i="1" err="1">
                <a:solidFill>
                  <a:schemeClr val="bg1"/>
                </a:solidFill>
              </a:rPr>
              <a:t>Inorg</a:t>
            </a:r>
            <a:r>
              <a:rPr lang="en-GB" sz="700" i="1">
                <a:solidFill>
                  <a:schemeClr val="bg1"/>
                </a:solidFill>
              </a:rPr>
              <a:t>. Chem</a:t>
            </a:r>
            <a:r>
              <a:rPr lang="en-GB" sz="700">
                <a:solidFill>
                  <a:schemeClr val="bg1"/>
                </a:solidFill>
              </a:rPr>
              <a:t>. </a:t>
            </a:r>
            <a:r>
              <a:rPr lang="en-GB" sz="700" b="1">
                <a:solidFill>
                  <a:schemeClr val="bg1"/>
                </a:solidFill>
              </a:rPr>
              <a:t>2025</a:t>
            </a:r>
            <a:r>
              <a:rPr lang="en-GB" sz="700">
                <a:solidFill>
                  <a:schemeClr val="bg1"/>
                </a:solidFill>
              </a:rPr>
              <a:t>, </a:t>
            </a:r>
            <a:r>
              <a:rPr lang="en-GB" sz="700" i="1">
                <a:solidFill>
                  <a:schemeClr val="bg1"/>
                </a:solidFill>
              </a:rPr>
              <a:t>64</a:t>
            </a:r>
            <a:r>
              <a:rPr lang="en-GB" sz="700">
                <a:solidFill>
                  <a:schemeClr val="bg1"/>
                </a:solidFill>
              </a:rPr>
              <a:t>, 18432–18446. Supporting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409398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9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7D84-3800-8D93-4EC5-D78D891B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55B5549-4D2A-E555-76BF-364C4E3E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DAAAD5C-8502-ECFE-8384-FB2FC6B3D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noProof="0"/>
          </a:p>
          <a:p>
            <a:pPr marL="0" indent="0">
              <a:buNone/>
            </a:pPr>
            <a:endParaRPr lang="en-GB" noProof="0"/>
          </a:p>
        </p:txBody>
      </p:sp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8ED3D21F-97FD-6390-8A94-5EB3D5920C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843" t="65833" r="48878" b="22629"/>
          <a:stretch>
            <a:fillRect/>
          </a:stretch>
        </p:blipFill>
        <p:spPr>
          <a:xfrm>
            <a:off x="35496" y="722687"/>
            <a:ext cx="1294503" cy="4096253"/>
          </a:xfrm>
          <a:prstGeom prst="rect">
            <a:avLst/>
          </a:prstGeom>
          <a:solidFill>
            <a:schemeClr val="bg2">
              <a:lumMod val="100000"/>
            </a:schemeClr>
          </a:solidFill>
          <a:ln/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40DCEF-7B2E-558A-B4E6-F43CA05861D3}"/>
              </a:ext>
            </a:extLst>
          </p:cNvPr>
          <p:cNvSpPr txBox="1"/>
          <p:nvPr/>
        </p:nvSpPr>
        <p:spPr>
          <a:xfrm>
            <a:off x="4335702" y="395616"/>
            <a:ext cx="45800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700" noProof="0">
                <a:solidFill>
                  <a:schemeClr val="tx2"/>
                </a:solidFill>
              </a:rPr>
              <a:t>Structural chemistry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E565409-C2C5-212F-C0E3-26484D7C6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422085" y="968154"/>
            <a:ext cx="2895807" cy="160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6B78C97-0D43-856C-1942-2495C88FCB5D}"/>
              </a:ext>
            </a:extLst>
          </p:cNvPr>
          <p:cNvSpPr txBox="1"/>
          <p:nvPr/>
        </p:nvSpPr>
        <p:spPr>
          <a:xfrm>
            <a:off x="518154" y="4948353"/>
            <a:ext cx="648504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>
                <a:solidFill>
                  <a:schemeClr val="bg1"/>
                </a:solidFill>
              </a:rPr>
              <a:t>[7] U. Müller, </a:t>
            </a:r>
            <a:r>
              <a:rPr lang="en-GB" sz="700" i="1" err="1">
                <a:solidFill>
                  <a:schemeClr val="bg1"/>
                </a:solidFill>
              </a:rPr>
              <a:t>Anorganische</a:t>
            </a:r>
            <a:r>
              <a:rPr lang="en-GB" sz="700" i="1">
                <a:solidFill>
                  <a:schemeClr val="bg1"/>
                </a:solidFill>
              </a:rPr>
              <a:t> </a:t>
            </a:r>
            <a:r>
              <a:rPr lang="en-GB" sz="700" i="1" err="1">
                <a:solidFill>
                  <a:schemeClr val="bg1"/>
                </a:solidFill>
              </a:rPr>
              <a:t>Strukturchemie</a:t>
            </a:r>
            <a:r>
              <a:rPr lang="en-GB" sz="700">
                <a:solidFill>
                  <a:schemeClr val="bg1"/>
                </a:solidFill>
              </a:rPr>
              <a:t>, Vieweg &amp; Teubner, </a:t>
            </a:r>
            <a:r>
              <a:rPr lang="en-GB" sz="700" b="1">
                <a:solidFill>
                  <a:schemeClr val="bg1"/>
                </a:solidFill>
              </a:rPr>
              <a:t>2008</a:t>
            </a:r>
            <a:r>
              <a:rPr lang="en-GB" sz="7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8077214-C89D-6EE8-07E8-78E5983FC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092" y="1273757"/>
            <a:ext cx="3107638" cy="29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fik 23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7721DFDD-1F5A-22D5-328F-6FB2BFD0DF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61" t="26221" r="63976" b="28202"/>
          <a:stretch>
            <a:fillRect/>
          </a:stretch>
        </p:blipFill>
        <p:spPr>
          <a:xfrm>
            <a:off x="2182511" y="2866052"/>
            <a:ext cx="1852654" cy="179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32F2E-26B5-B31D-9099-602AE202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2190D-FB53-C8DE-D561-9938E487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47304-8C24-10B4-8A63-2CF8607D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82662"/>
            <a:ext cx="5109776" cy="434514"/>
          </a:xfrm>
        </p:spPr>
        <p:txBody>
          <a:bodyPr/>
          <a:lstStyle/>
          <a:p>
            <a:r>
              <a:rPr lang="en-GB" noProof="0"/>
              <a:t>Synthesis of</a:t>
            </a:r>
            <a:br>
              <a:rPr lang="en-GB" noProof="0"/>
            </a:br>
            <a:r>
              <a:rPr lang="en-GB" sz="2800"/>
              <a:t>Ba[U</a:t>
            </a:r>
            <a:r>
              <a:rPr lang="en-GB" sz="2800" baseline="-25000"/>
              <a:t>2</a:t>
            </a:r>
            <a:r>
              <a:rPr lang="en-GB" sz="2800"/>
              <a:t>F</a:t>
            </a:r>
            <a:r>
              <a:rPr lang="en-GB" sz="2800" baseline="-25000"/>
              <a:t>12</a:t>
            </a:r>
            <a:r>
              <a:rPr lang="en-GB" sz="2800"/>
              <a:t>]·1.36 HF</a:t>
            </a:r>
            <a:r>
              <a:rPr lang="en-GB" noProof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F6707C-72E5-1C82-DABB-224D96BE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28543"/>
            <a:ext cx="3273127" cy="333374"/>
          </a:xfrm>
          <a:prstGeom prst="rect">
            <a:avLst/>
          </a:prstGeom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D1181A4-0DDC-12F3-5DBC-3333AF819F55}"/>
              </a:ext>
            </a:extLst>
          </p:cNvPr>
          <p:cNvCxnSpPr>
            <a:cxnSpLocks/>
          </p:cNvCxnSpPr>
          <p:nvPr/>
        </p:nvCxnSpPr>
        <p:spPr>
          <a:xfrm>
            <a:off x="4315756" y="415536"/>
            <a:ext cx="0" cy="2159389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982294E-672D-D354-AEF0-D94BD543EC29}"/>
              </a:ext>
            </a:extLst>
          </p:cNvPr>
          <p:cNvCxnSpPr>
            <a:cxnSpLocks/>
          </p:cNvCxnSpPr>
          <p:nvPr/>
        </p:nvCxnSpPr>
        <p:spPr>
          <a:xfrm flipH="1">
            <a:off x="4315756" y="2574925"/>
            <a:ext cx="457095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Main graphic">
            <a:extLst>
              <a:ext uri="{FF2B5EF4-FFF2-40B4-BE49-F238E27FC236}">
                <a16:creationId xmlns:a16="http://schemas.microsoft.com/office/drawing/2014/main" id="{33E78877-B4EB-DD3D-7BEC-BEC2FD0F5F5C}"/>
              </a:ext>
            </a:extLst>
          </p:cNvPr>
          <p:cNvPicPr>
            <a:picLocks/>
          </p:cNvPicPr>
          <p:nvPr/>
        </p:nvPicPr>
        <p:blipFill>
          <a:blip r:embed="rId4"/>
          <a:srcRect l="50985" r="-2367"/>
          <a:stretch>
            <a:fillRect/>
          </a:stretch>
        </p:blipFill>
        <p:spPr>
          <a:xfrm>
            <a:off x="2072603" y="2967895"/>
            <a:ext cx="2144110" cy="1851045"/>
          </a:xfrm>
          <a:prstGeom prst="rect">
            <a:avLst/>
          </a:prstGeom>
          <a:ln>
            <a:noFill/>
          </a:ln>
        </p:spPr>
      </p:pic>
      <p:pic>
        <p:nvPicPr>
          <p:cNvPr id="11" name="Main graphic">
            <a:extLst>
              <a:ext uri="{FF2B5EF4-FFF2-40B4-BE49-F238E27FC236}">
                <a16:creationId xmlns:a16="http://schemas.microsoft.com/office/drawing/2014/main" id="{42C3581E-2991-BAE3-79B9-58D033292E36}"/>
              </a:ext>
            </a:extLst>
          </p:cNvPr>
          <p:cNvPicPr>
            <a:picLocks/>
          </p:cNvPicPr>
          <p:nvPr/>
        </p:nvPicPr>
        <p:blipFill>
          <a:blip r:embed="rId4"/>
          <a:srcRect r="50301"/>
          <a:stretch>
            <a:fillRect/>
          </a:stretch>
        </p:blipFill>
        <p:spPr>
          <a:xfrm>
            <a:off x="204199" y="961965"/>
            <a:ext cx="2296537" cy="2057635"/>
          </a:xfrm>
          <a:prstGeom prst="rect">
            <a:avLst/>
          </a:prstGeom>
          <a:ln>
            <a:noFill/>
          </a:ln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90A62AB-4021-BBD3-4AE5-AAB321FF00C4}"/>
              </a:ext>
            </a:extLst>
          </p:cNvPr>
          <p:cNvSpPr txBox="1"/>
          <p:nvPr/>
        </p:nvSpPr>
        <p:spPr>
          <a:xfrm>
            <a:off x="449891" y="3385329"/>
            <a:ext cx="1805152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0"/>
              <a:t>orthorhombic</a:t>
            </a:r>
          </a:p>
          <a:p>
            <a:pPr algn="ctr"/>
            <a:r>
              <a:rPr lang="en-GB" i="1" noProof="0" err="1"/>
              <a:t>Pnma</a:t>
            </a:r>
            <a:r>
              <a:rPr lang="en-GB" i="1" noProof="0"/>
              <a:t> </a:t>
            </a:r>
            <a:r>
              <a:rPr lang="en-GB" noProof="0"/>
              <a:t>(No. 62)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9CC699-A07A-86AB-D108-F9E1F8A7E625}"/>
              </a:ext>
            </a:extLst>
          </p:cNvPr>
          <p:cNvSpPr txBox="1"/>
          <p:nvPr/>
        </p:nvSpPr>
        <p:spPr>
          <a:xfrm>
            <a:off x="204199" y="330910"/>
            <a:ext cx="45800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700" noProof="0">
                <a:solidFill>
                  <a:schemeClr val="tx2"/>
                </a:solidFill>
              </a:rPr>
              <a:t>Structural chemistry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3B1606-C9EC-B868-6C41-55A55CA0C904}"/>
              </a:ext>
            </a:extLst>
          </p:cNvPr>
          <p:cNvSpPr txBox="1"/>
          <p:nvPr/>
        </p:nvSpPr>
        <p:spPr>
          <a:xfrm>
            <a:off x="4572000" y="1903317"/>
            <a:ext cx="370486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err="1"/>
              <a:t>Similar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previous</a:t>
            </a:r>
            <a:r>
              <a:rPr lang="de-DE"/>
              <a:t> </a:t>
            </a:r>
            <a:r>
              <a:rPr lang="de-DE" err="1"/>
              <a:t>synthesis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Sr[U</a:t>
            </a:r>
            <a:r>
              <a:rPr lang="de-DE" baseline="-25000"/>
              <a:t>2</a:t>
            </a:r>
            <a:r>
              <a:rPr lang="de-DE"/>
              <a:t>F</a:t>
            </a:r>
            <a:r>
              <a:rPr lang="de-DE" baseline="-25000"/>
              <a:t>12</a:t>
            </a:r>
            <a:r>
              <a:rPr lang="de-DE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9948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5578D-603B-B6B7-08C2-4B418332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0" y="1854845"/>
            <a:ext cx="4779587" cy="919235"/>
          </a:xfrm>
        </p:spPr>
        <p:txBody>
          <a:bodyPr/>
          <a:lstStyle/>
          <a:p>
            <a:r>
              <a:rPr lang="en-GB" b="1" noProof="0"/>
              <a:t>Thank you </a:t>
            </a:r>
            <a:r>
              <a:rPr lang="en-GB" noProof="0"/>
              <a:t>for listening. </a:t>
            </a:r>
            <a:br>
              <a:rPr lang="en-GB" noProof="0"/>
            </a:br>
            <a:r>
              <a:rPr lang="en-GB" noProof="0"/>
              <a:t>Are there any questions?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86D5D-220D-D436-66F4-D0DF580E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17</a:t>
            </a:fld>
            <a:endParaRPr lang="en-GB" noProof="0"/>
          </a:p>
        </p:txBody>
      </p:sp>
      <p:pic>
        <p:nvPicPr>
          <p:cNvPr id="11" name="Grafik 10" descr="Fragezeichen mit einfarbiger Füllung">
            <a:extLst>
              <a:ext uri="{FF2B5EF4-FFF2-40B4-BE49-F238E27FC236}">
                <a16:creationId xmlns:a16="http://schemas.microsoft.com/office/drawing/2014/main" id="{5D8475C7-8214-3EE2-FCA2-9D74DB389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63178">
            <a:off x="7630324" y="3147461"/>
            <a:ext cx="914400" cy="914400"/>
          </a:xfrm>
          <a:prstGeom prst="rect">
            <a:avLst/>
          </a:prstGeom>
        </p:spPr>
      </p:pic>
      <p:pic>
        <p:nvPicPr>
          <p:cNvPr id="17" name="Grafik 16" descr="Ohr Silhouette">
            <a:extLst>
              <a:ext uri="{FF2B5EF4-FFF2-40B4-BE49-F238E27FC236}">
                <a16:creationId xmlns:a16="http://schemas.microsoft.com/office/drawing/2014/main" id="{AF5ABAAF-7509-1E9B-1BDC-694055510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118726" flipH="1">
            <a:off x="-123572" y="975697"/>
            <a:ext cx="1987778" cy="19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6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B1F4-1A59-D647-4801-64E3BB9AC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725BE8-84F3-119B-238D-7A67368CC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What is good &amp; what is bad?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8738BD-2ABF-C245-54B7-CCD9A2E6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63A72A-7471-8C93-3764-E5A400A5B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9" y="1162690"/>
            <a:ext cx="3941762" cy="3492500"/>
          </a:xfrm>
        </p:spPr>
        <p:txBody>
          <a:bodyPr/>
          <a:lstStyle/>
          <a:p>
            <a:pPr marL="0" indent="0">
              <a:buNone/>
            </a:pPr>
            <a:endParaRPr lang="en-GB" noProof="0"/>
          </a:p>
          <a:p>
            <a:pPr marL="0" indent="0">
              <a:buNone/>
            </a:pPr>
            <a:endParaRPr lang="en-GB" noProof="0"/>
          </a:p>
          <a:p>
            <a:pPr marL="0" indent="0">
              <a:buNone/>
            </a:pPr>
            <a:endParaRPr lang="en-GB" noProof="0"/>
          </a:p>
          <a:p>
            <a:pPr marL="0" indent="0">
              <a:buNone/>
            </a:pPr>
            <a:r>
              <a:rPr lang="en-GB" noProof="0"/>
              <a:t>Unusual topic and synthesis methods</a:t>
            </a:r>
          </a:p>
          <a:p>
            <a:pPr marL="0" indent="0">
              <a:buNone/>
            </a:pPr>
            <a:r>
              <a:rPr lang="en-GB" noProof="0"/>
              <a:t>A lot of different structures</a:t>
            </a:r>
          </a:p>
          <a:p>
            <a:pPr marL="0" indent="0">
              <a:buNone/>
            </a:pPr>
            <a:r>
              <a:rPr lang="en-GB"/>
              <a:t>Nicely written &amp; understandable without expertise</a:t>
            </a:r>
            <a:endParaRPr lang="en-GB" noProof="0"/>
          </a:p>
          <a:p>
            <a:pPr marL="0" indent="0">
              <a:buNone/>
            </a:pPr>
            <a:endParaRPr lang="en-GB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1E8B663-12EB-F22F-DECE-86CDB678B7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8361" y="1163087"/>
            <a:ext cx="3943350" cy="3492500"/>
          </a:xfrm>
        </p:spPr>
        <p:txBody>
          <a:bodyPr/>
          <a:lstStyle/>
          <a:p>
            <a:pPr marL="0" indent="0">
              <a:buNone/>
            </a:pPr>
            <a:endParaRPr lang="en-GB" noProof="0"/>
          </a:p>
          <a:p>
            <a:pPr marL="0" indent="0">
              <a:buNone/>
            </a:pPr>
            <a:endParaRPr lang="en-GB" noProof="0"/>
          </a:p>
          <a:p>
            <a:pPr marL="0" indent="0">
              <a:buNone/>
            </a:pPr>
            <a:endParaRPr lang="en-GB" noProof="0"/>
          </a:p>
          <a:p>
            <a:pPr marL="0" indent="0">
              <a:buNone/>
            </a:pPr>
            <a:r>
              <a:rPr lang="en-GB" noProof="0"/>
              <a:t>Structure of cubic NaUF</a:t>
            </a:r>
            <a:r>
              <a:rPr lang="en-GB" baseline="-25000" noProof="0"/>
              <a:t>6</a:t>
            </a:r>
            <a:r>
              <a:rPr lang="en-GB" noProof="0"/>
              <a:t>?</a:t>
            </a:r>
          </a:p>
          <a:p>
            <a:pPr marL="0" indent="0">
              <a:buNone/>
            </a:pPr>
            <a:r>
              <a:rPr lang="en-GB"/>
              <a:t>More information on CsUF</a:t>
            </a:r>
            <a:r>
              <a:rPr lang="en-GB" baseline="-25000"/>
              <a:t>6</a:t>
            </a:r>
            <a:r>
              <a:rPr lang="en-GB"/>
              <a:t>?</a:t>
            </a:r>
            <a:endParaRPr lang="en-GB" noProof="0"/>
          </a:p>
          <a:p>
            <a:pPr marL="0" indent="0">
              <a:buNone/>
            </a:pPr>
            <a:r>
              <a:rPr lang="en-GB" noProof="0"/>
              <a:t>What’s about other earth alkali metal      U</a:t>
            </a:r>
            <a:r>
              <a:rPr lang="en-GB" baseline="-25000" noProof="0"/>
              <a:t>2</a:t>
            </a:r>
            <a:r>
              <a:rPr lang="en-GB" noProof="0"/>
              <a:t>F</a:t>
            </a:r>
            <a:r>
              <a:rPr lang="en-GB" baseline="-25000" noProof="0"/>
              <a:t>12</a:t>
            </a:r>
            <a:r>
              <a:rPr lang="en-GB" noProof="0"/>
              <a:t> compounds?</a:t>
            </a:r>
          </a:p>
          <a:p>
            <a:pPr marL="0" indent="0">
              <a:buNone/>
            </a:pPr>
            <a:endParaRPr lang="en-GB" noProof="0"/>
          </a:p>
          <a:p>
            <a:pPr marL="0" indent="0">
              <a:buNone/>
            </a:pPr>
            <a:endParaRPr lang="en-GB" noProof="0"/>
          </a:p>
        </p:txBody>
      </p:sp>
      <p:pic>
        <p:nvPicPr>
          <p:cNvPr id="9" name="Grafik 8" descr="Daumen hoch-Zeichen mit einfarbiger Füllung">
            <a:extLst>
              <a:ext uri="{FF2B5EF4-FFF2-40B4-BE49-F238E27FC236}">
                <a16:creationId xmlns:a16="http://schemas.microsoft.com/office/drawing/2014/main" id="{85733EC6-2D8E-4CAD-781C-0BC85FB68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733" y="1054173"/>
            <a:ext cx="914400" cy="914400"/>
          </a:xfrm>
          <a:prstGeom prst="rect">
            <a:avLst/>
          </a:prstGeom>
        </p:spPr>
      </p:pic>
      <p:pic>
        <p:nvPicPr>
          <p:cNvPr id="11" name="Grafik 10" descr="Daumen runter mit einfarbiger Füllung">
            <a:extLst>
              <a:ext uri="{FF2B5EF4-FFF2-40B4-BE49-F238E27FC236}">
                <a16:creationId xmlns:a16="http://schemas.microsoft.com/office/drawing/2014/main" id="{739637D3-BB7C-CB12-848A-048221231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3007" y="11473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9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B8032-C600-87E6-4338-7793F9D09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If we have sparked your interest: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010D24-DD07-D466-A437-07D0DD15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19</a:t>
            </a:fld>
            <a:endParaRPr lang="en-GB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301669-7D9B-F997-69F7-C40A8D425B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700" y="1651286"/>
            <a:ext cx="3941762" cy="879211"/>
          </a:xfrm>
        </p:spPr>
        <p:txBody>
          <a:bodyPr/>
          <a:lstStyle/>
          <a:p>
            <a:pPr marL="0" indent="0">
              <a:buNone/>
            </a:pPr>
            <a:r>
              <a:rPr lang="en-GB" b="1" noProof="0"/>
              <a:t>The Most Dangerous Chemical Reaction – Fluorine Meets </a:t>
            </a:r>
            <a:r>
              <a:rPr lang="en-GB" b="1" noProof="0" err="1"/>
              <a:t>Cesium</a:t>
            </a:r>
            <a:r>
              <a:rPr lang="en-GB" b="1" noProof="0"/>
              <a:t> </a:t>
            </a:r>
          </a:p>
          <a:p>
            <a:pPr marL="0" indent="0">
              <a:buNone/>
            </a:pPr>
            <a:r>
              <a:rPr lang="en-GB" noProof="0"/>
              <a:t>by Advanced Tinkering</a:t>
            </a:r>
            <a:endParaRPr lang="en-GB" noProof="0">
              <a:hlinkClick r:id="rId2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7314586-2E76-766B-265D-B64EE1E2B2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8362" y="1648753"/>
            <a:ext cx="3943350" cy="757347"/>
          </a:xfrm>
        </p:spPr>
        <p:txBody>
          <a:bodyPr/>
          <a:lstStyle/>
          <a:p>
            <a:pPr marL="0" indent="0">
              <a:buNone/>
            </a:pPr>
            <a:r>
              <a:rPr lang="en-GB" b="1" noProof="0" err="1"/>
              <a:t>FluorLab</a:t>
            </a:r>
            <a:r>
              <a:rPr lang="en-GB" noProof="0"/>
              <a:t> </a:t>
            </a:r>
          </a:p>
          <a:p>
            <a:pPr marL="0" indent="0">
              <a:buNone/>
            </a:pPr>
            <a:r>
              <a:rPr lang="en-GB" noProof="0"/>
              <a:t>by Advanced Tinkering</a:t>
            </a:r>
          </a:p>
          <a:p>
            <a:pPr marL="0" indent="0">
              <a:buNone/>
            </a:pPr>
            <a:endParaRPr lang="en-GB" noProof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CB3B370F-3353-EEE3-EA10-6EDFCFC9FA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9025"/>
            <a:ext cx="8101012" cy="333375"/>
          </a:xfrm>
        </p:spPr>
        <p:txBody>
          <a:bodyPr/>
          <a:lstStyle/>
          <a:p>
            <a:r>
              <a:rPr lang="en-GB" noProof="0"/>
              <a:t>Videos about and with Florian Kraus &amp; his group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782F7B79-BB45-962A-09E6-1D46EDCB6BD2}"/>
              </a:ext>
            </a:extLst>
          </p:cNvPr>
          <p:cNvSpPr txBox="1">
            <a:spLocks/>
          </p:cNvSpPr>
          <p:nvPr/>
        </p:nvSpPr>
        <p:spPr>
          <a:xfrm>
            <a:off x="522288" y="2970103"/>
            <a:ext cx="3941762" cy="109072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noProof="0"/>
              <a:t>Everything you ever wanted to know about the production and purification of alkali metals</a:t>
            </a:r>
            <a:r>
              <a:rPr lang="en-GB" noProof="0"/>
              <a:t> </a:t>
            </a:r>
          </a:p>
          <a:p>
            <a:pPr marL="0" indent="0">
              <a:buNone/>
            </a:pPr>
            <a:r>
              <a:rPr lang="en-GB" noProof="0"/>
              <a:t>by Advanced Tinkering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F9874D0B-9F49-45B6-1E34-5E4F82043571}"/>
              </a:ext>
            </a:extLst>
          </p:cNvPr>
          <p:cNvSpPr txBox="1">
            <a:spLocks/>
          </p:cNvSpPr>
          <p:nvPr/>
        </p:nvSpPr>
        <p:spPr>
          <a:xfrm>
            <a:off x="4678362" y="2970103"/>
            <a:ext cx="3943350" cy="879211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b="1" noProof="0"/>
              <a:t>Wie GEFÄHRLICH </a:t>
            </a:r>
            <a:r>
              <a:rPr lang="en-GB" b="1" noProof="0" err="1"/>
              <a:t>ist</a:t>
            </a:r>
            <a:r>
              <a:rPr lang="en-GB" b="1" noProof="0"/>
              <a:t> Fluor? Das REAKTIVSTE Element der Welt!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noProof="0"/>
              <a:t>by Elias Experiments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GB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79FF1B98-195E-D5D9-AAE3-07FCE263092A}"/>
              </a:ext>
            </a:extLst>
          </p:cNvPr>
          <p:cNvSpPr txBox="1">
            <a:spLocks/>
          </p:cNvSpPr>
          <p:nvPr/>
        </p:nvSpPr>
        <p:spPr>
          <a:xfrm>
            <a:off x="1737234" y="4246629"/>
            <a:ext cx="5450456" cy="333376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noProof="0"/>
              <a:t>Or short videos by Florian Kraus himself! @FluorineIsGreat</a:t>
            </a:r>
          </a:p>
        </p:txBody>
      </p:sp>
      <p:pic>
        <p:nvPicPr>
          <p:cNvPr id="8" name="Grafik 7" descr="Ein Bild, das Grafiken, Logo, Symbol, rot enthält.&#10;&#10;KI-generierte Inhalte können fehlerhaft sein.">
            <a:extLst>
              <a:ext uri="{FF2B5EF4-FFF2-40B4-BE49-F238E27FC236}">
                <a16:creationId xmlns:a16="http://schemas.microsoft.com/office/drawing/2014/main" id="{27EB82B2-4EBF-2D1C-9E21-A7032238D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37" y="853053"/>
            <a:ext cx="1027398" cy="1027398"/>
          </a:xfrm>
          <a:prstGeom prst="rect">
            <a:avLst/>
          </a:prstGeom>
        </p:spPr>
      </p:pic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DFC1F2C2-6DED-661C-B281-7285B07D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4975579"/>
            <a:ext cx="7129704" cy="148683"/>
          </a:xfrm>
        </p:spPr>
        <p:txBody>
          <a:bodyPr/>
          <a:lstStyle/>
          <a:p>
            <a:r>
              <a:rPr lang="en-GB"/>
              <a:t>https://thenounproject.com/icon/youtube-5288426/ last accessed 23 November 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8359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  <p:bldP spid="12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C33EC-1FF5-6753-9403-8D34349D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559683-2B59-9EF6-34CD-E1B0139E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2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103C91-45B7-B684-A3E5-C83740EC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578" y="558701"/>
            <a:ext cx="2727787" cy="452322"/>
          </a:xfrm>
        </p:spPr>
        <p:txBody>
          <a:bodyPr/>
          <a:lstStyle/>
          <a:p>
            <a:r>
              <a:rPr lang="en-GB" noProof="0"/>
              <a:t>Where can I read about that?</a:t>
            </a:r>
          </a:p>
        </p:txBody>
      </p:sp>
      <p:pic>
        <p:nvPicPr>
          <p:cNvPr id="9" name="Inhaltsplatzhalter 8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3F9AD96D-1401-265D-6D82-9B01B397DD5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rcRect l="36427" t="11869" r="36413" b="55798"/>
          <a:stretch>
            <a:fillRect/>
          </a:stretch>
        </p:blipFill>
        <p:spPr>
          <a:xfrm>
            <a:off x="204199" y="558701"/>
            <a:ext cx="4146232" cy="3084982"/>
          </a:xfr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E8386B0-066B-4360-224E-EAAE09E5C849}"/>
              </a:ext>
            </a:extLst>
          </p:cNvPr>
          <p:cNvSpPr txBox="1"/>
          <p:nvPr/>
        </p:nvSpPr>
        <p:spPr>
          <a:xfrm>
            <a:off x="4572000" y="2694489"/>
            <a:ext cx="4248472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400" b="1" noProof="0"/>
              <a:t>What</a:t>
            </a:r>
            <a:r>
              <a:rPr lang="en-GB" sz="1400" noProof="0"/>
              <a:t> are </a:t>
            </a:r>
            <a:r>
              <a:rPr lang="en-GB" sz="1400" noProof="0" err="1"/>
              <a:t>Hexafluoridourantes</a:t>
            </a:r>
            <a:r>
              <a:rPr lang="en-GB" sz="1400" noProof="0"/>
              <a:t>(V)?</a:t>
            </a:r>
          </a:p>
          <a:p>
            <a:pPr algn="just">
              <a:lnSpc>
                <a:spcPct val="150000"/>
              </a:lnSpc>
            </a:pPr>
            <a:r>
              <a:rPr lang="en-GB" sz="1400" b="1" noProof="0"/>
              <a:t>How</a:t>
            </a:r>
            <a:r>
              <a:rPr lang="en-GB" sz="1400" noProof="0"/>
              <a:t> to synthesize these compounds?</a:t>
            </a:r>
          </a:p>
          <a:p>
            <a:pPr algn="just">
              <a:lnSpc>
                <a:spcPct val="150000"/>
              </a:lnSpc>
            </a:pPr>
            <a:r>
              <a:rPr lang="en-GB" sz="1400" b="1" noProof="0"/>
              <a:t>What</a:t>
            </a:r>
            <a:r>
              <a:rPr lang="en-GB" sz="1400" noProof="0"/>
              <a:t> is the structure of these compounds and </a:t>
            </a:r>
          </a:p>
          <a:p>
            <a:pPr algn="just">
              <a:lnSpc>
                <a:spcPct val="150000"/>
              </a:lnSpc>
            </a:pPr>
            <a:r>
              <a:rPr lang="en-GB" sz="1400" b="1" noProof="0"/>
              <a:t>how</a:t>
            </a:r>
            <a:r>
              <a:rPr lang="en-GB" sz="1400" noProof="0"/>
              <a:t> are the structures connected?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D546AB34-0CC8-9793-B276-EAAD4662AECC}"/>
              </a:ext>
            </a:extLst>
          </p:cNvPr>
          <p:cNvSpPr txBox="1">
            <a:spLocks/>
          </p:cNvSpPr>
          <p:nvPr/>
        </p:nvSpPr>
        <p:spPr>
          <a:xfrm>
            <a:off x="4622674" y="1206773"/>
            <a:ext cx="4046938" cy="5760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/>
              <a:t>[1] B. Scheibe, T. B. Wassermann, F. Kraus, </a:t>
            </a:r>
            <a:r>
              <a:rPr lang="en-GB" i="1" err="1"/>
              <a:t>Inorg</a:t>
            </a:r>
            <a:r>
              <a:rPr lang="en-GB" i="1"/>
              <a:t>. Chem</a:t>
            </a:r>
            <a:r>
              <a:rPr lang="en-GB"/>
              <a:t>. </a:t>
            </a:r>
            <a:r>
              <a:rPr lang="en-GB" b="1"/>
              <a:t>2025</a:t>
            </a:r>
            <a:r>
              <a:rPr lang="en-GB"/>
              <a:t>, </a:t>
            </a:r>
            <a:r>
              <a:rPr lang="en-GB" i="1"/>
              <a:t>64</a:t>
            </a:r>
            <a:r>
              <a:rPr lang="en-GB"/>
              <a:t>, 18432–18446.</a:t>
            </a:r>
          </a:p>
        </p:txBody>
      </p:sp>
    </p:spTree>
    <p:extLst>
      <p:ext uri="{BB962C8B-B14F-4D97-AF65-F5344CB8AC3E}">
        <p14:creationId xmlns:p14="http://schemas.microsoft.com/office/powerpoint/2010/main" val="15099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1DE80-9A81-4961-2D62-DB5F65D44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69231-1308-4886-681F-832DFC1D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Comparison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structural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B68256-9BA6-4EBA-4443-45804811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700"/>
              <a:t>[1] B. Scheibe, T. B. Wassermann, F. Kraus, </a:t>
            </a:r>
            <a:r>
              <a:rPr lang="en-GB" sz="700" i="1" err="1"/>
              <a:t>Inorg</a:t>
            </a:r>
            <a:r>
              <a:rPr lang="en-GB" sz="700" i="1"/>
              <a:t>. Chem</a:t>
            </a:r>
            <a:r>
              <a:rPr lang="en-GB" sz="700"/>
              <a:t>. </a:t>
            </a:r>
            <a:r>
              <a:rPr lang="en-GB" sz="700" b="1"/>
              <a:t>2025</a:t>
            </a:r>
            <a:r>
              <a:rPr lang="en-GB" sz="700"/>
              <a:t>, </a:t>
            </a:r>
            <a:r>
              <a:rPr lang="en-GB" sz="700" i="1"/>
              <a:t>64</a:t>
            </a:r>
            <a:r>
              <a:rPr lang="en-GB" sz="700"/>
              <a:t>, 18432–18446. Supporting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9901BD-DFCF-F673-9EE4-C65FDB75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20</a:t>
            </a:fld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82ACBA01-A645-955D-8FB4-3DE6B1321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656363"/>
              </p:ext>
            </p:extLst>
          </p:nvPr>
        </p:nvGraphicFramePr>
        <p:xfrm>
          <a:off x="204199" y="1668145"/>
          <a:ext cx="4851023" cy="2026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2202">
                  <a:extLst>
                    <a:ext uri="{9D8B030D-6E8A-4147-A177-3AD203B41FA5}">
                      <a16:colId xmlns:a16="http://schemas.microsoft.com/office/drawing/2014/main" val="2917351398"/>
                    </a:ext>
                  </a:extLst>
                </a:gridCol>
                <a:gridCol w="1159607">
                  <a:extLst>
                    <a:ext uri="{9D8B030D-6E8A-4147-A177-3AD203B41FA5}">
                      <a16:colId xmlns:a16="http://schemas.microsoft.com/office/drawing/2014/main" val="724920543"/>
                    </a:ext>
                  </a:extLst>
                </a:gridCol>
                <a:gridCol w="1159607">
                  <a:extLst>
                    <a:ext uri="{9D8B030D-6E8A-4147-A177-3AD203B41FA5}">
                      <a16:colId xmlns:a16="http://schemas.microsoft.com/office/drawing/2014/main" val="4101691744"/>
                    </a:ext>
                  </a:extLst>
                </a:gridCol>
                <a:gridCol w="1159607">
                  <a:extLst>
                    <a:ext uri="{9D8B030D-6E8A-4147-A177-3AD203B41FA5}">
                      <a16:colId xmlns:a16="http://schemas.microsoft.com/office/drawing/2014/main" val="126101148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LiUF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NaUF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CsUF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5583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crystal system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trigonal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trigonal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trigonal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06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space group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R-3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R-3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R-3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703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Z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474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a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5.1902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5.4101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8.0284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46198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b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14.265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15.746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8.4388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94273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V [Å</a:t>
                      </a:r>
                      <a:r>
                        <a:rPr lang="de-DE" sz="1600" u="none" strike="noStrike" baseline="30000">
                          <a:effectLst/>
                        </a:rPr>
                        <a:t>3</a:t>
                      </a:r>
                      <a:r>
                        <a:rPr lang="de-DE" sz="1600" u="none" strike="noStrike">
                          <a:effectLst/>
                        </a:rPr>
                        <a:t>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332.78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399.12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471.05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78610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V/Z [Å</a:t>
                      </a:r>
                      <a:r>
                        <a:rPr lang="de-DE" sz="1600" u="none" strike="noStrike" baseline="30000">
                          <a:effectLst/>
                        </a:rPr>
                        <a:t>3</a:t>
                      </a:r>
                      <a:r>
                        <a:rPr lang="de-DE" sz="1600" u="none" strike="noStrike">
                          <a:effectLst/>
                        </a:rPr>
                        <a:t>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110.93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133.04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157.02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220562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64D0C4C-0874-03E1-10F6-1E524F281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88791"/>
              </p:ext>
            </p:extLst>
          </p:nvPr>
        </p:nvGraphicFramePr>
        <p:xfrm>
          <a:off x="5226204" y="2174875"/>
          <a:ext cx="3390900" cy="1013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354297969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198292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913405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6344672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LiUF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NaUF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CsUF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78511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d(U-F)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2.0624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2.0661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2.057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367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d(M-F)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2.0061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2.2768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0540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d(U-U)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5.1902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6.1078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5.1732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242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45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C003D-854C-D65A-8626-6CFDA185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A5131-9F74-91B9-2D70-33330D7F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Comparison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structural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77C950-EBC8-79CF-DFA9-FB4DD8586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700"/>
              <a:t>[1] B. Scheibe, T. B. Wassermann, F. Kraus, </a:t>
            </a:r>
            <a:r>
              <a:rPr lang="en-GB" sz="700" i="1" err="1"/>
              <a:t>Inorg</a:t>
            </a:r>
            <a:r>
              <a:rPr lang="en-GB" sz="700" i="1"/>
              <a:t>. Chem</a:t>
            </a:r>
            <a:r>
              <a:rPr lang="en-GB" sz="700"/>
              <a:t>. </a:t>
            </a:r>
            <a:r>
              <a:rPr lang="en-GB" sz="700" b="1"/>
              <a:t>2025</a:t>
            </a:r>
            <a:r>
              <a:rPr lang="en-GB" sz="700"/>
              <a:t>, </a:t>
            </a:r>
            <a:r>
              <a:rPr lang="en-GB" sz="700" i="1"/>
              <a:t>64</a:t>
            </a:r>
            <a:r>
              <a:rPr lang="en-GB" sz="700"/>
              <a:t>, 18432–18446. Supporting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9591F0-173E-40BB-CBF8-55DE01C9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21</a:t>
            </a:fld>
            <a:endParaRPr lang="de-DE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38A71DCC-D9A2-4B45-E9E6-196153D29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427356"/>
              </p:ext>
            </p:extLst>
          </p:nvPr>
        </p:nvGraphicFramePr>
        <p:xfrm>
          <a:off x="204199" y="1308100"/>
          <a:ext cx="4634415" cy="2533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0931">
                  <a:extLst>
                    <a:ext uri="{9D8B030D-6E8A-4147-A177-3AD203B41FA5}">
                      <a16:colId xmlns:a16="http://schemas.microsoft.com/office/drawing/2014/main" val="946082173"/>
                    </a:ext>
                  </a:extLst>
                </a:gridCol>
                <a:gridCol w="1107828">
                  <a:extLst>
                    <a:ext uri="{9D8B030D-6E8A-4147-A177-3AD203B41FA5}">
                      <a16:colId xmlns:a16="http://schemas.microsoft.com/office/drawing/2014/main" val="1254098795"/>
                    </a:ext>
                  </a:extLst>
                </a:gridCol>
                <a:gridCol w="1107828">
                  <a:extLst>
                    <a:ext uri="{9D8B030D-6E8A-4147-A177-3AD203B41FA5}">
                      <a16:colId xmlns:a16="http://schemas.microsoft.com/office/drawing/2014/main" val="3168385407"/>
                    </a:ext>
                  </a:extLst>
                </a:gridCol>
                <a:gridCol w="1107828">
                  <a:extLst>
                    <a:ext uri="{9D8B030D-6E8A-4147-A177-3AD203B41FA5}">
                      <a16:colId xmlns:a16="http://schemas.microsoft.com/office/drawing/2014/main" val="60751517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KUF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RbUF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TlUF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4659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crystal system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monoclinic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monoclinic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monoclinic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41952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space group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C2/m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C2/m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C2/m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6137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Z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34552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a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11.442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11.797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11.895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3468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b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8.0345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8.0167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7.9983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32244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c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5.5655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5.7272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5.6787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84299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l-GR" sz="1600" u="none" strike="noStrike">
                          <a:effectLst/>
                        </a:rPr>
                        <a:t>β [°]</a:t>
                      </a:r>
                      <a:endParaRPr lang="el-G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90.128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90.00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90.00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7975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V [Å</a:t>
                      </a:r>
                      <a:r>
                        <a:rPr lang="de-DE" sz="1600" u="none" strike="noStrike" baseline="30000">
                          <a:effectLst/>
                        </a:rPr>
                        <a:t>3</a:t>
                      </a:r>
                      <a:r>
                        <a:rPr lang="de-DE" sz="1600" u="none" strike="noStrike">
                          <a:effectLst/>
                        </a:rPr>
                        <a:t>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511.62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541.64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540.28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7561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V/Z [Å</a:t>
                      </a:r>
                      <a:r>
                        <a:rPr lang="de-DE" sz="1600" u="none" strike="noStrike" baseline="30000">
                          <a:effectLst/>
                        </a:rPr>
                        <a:t>3</a:t>
                      </a:r>
                      <a:r>
                        <a:rPr lang="de-DE" sz="1600" u="none" strike="noStrike">
                          <a:effectLst/>
                        </a:rPr>
                        <a:t>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127.905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135.41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135.07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621527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04D2B5D-A082-8F94-7432-67DA6C04B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480623"/>
              </p:ext>
            </p:extLst>
          </p:nvPr>
        </p:nvGraphicFramePr>
        <p:xfrm>
          <a:off x="5103781" y="1308100"/>
          <a:ext cx="3836020" cy="2571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9939">
                  <a:extLst>
                    <a:ext uri="{9D8B030D-6E8A-4147-A177-3AD203B41FA5}">
                      <a16:colId xmlns:a16="http://schemas.microsoft.com/office/drawing/2014/main" val="3045852175"/>
                    </a:ext>
                  </a:extLst>
                </a:gridCol>
                <a:gridCol w="862027">
                  <a:extLst>
                    <a:ext uri="{9D8B030D-6E8A-4147-A177-3AD203B41FA5}">
                      <a16:colId xmlns:a16="http://schemas.microsoft.com/office/drawing/2014/main" val="863598125"/>
                    </a:ext>
                  </a:extLst>
                </a:gridCol>
                <a:gridCol w="862027">
                  <a:extLst>
                    <a:ext uri="{9D8B030D-6E8A-4147-A177-3AD203B41FA5}">
                      <a16:colId xmlns:a16="http://schemas.microsoft.com/office/drawing/2014/main" val="2358103996"/>
                    </a:ext>
                  </a:extLst>
                </a:gridCol>
                <a:gridCol w="862027">
                  <a:extLst>
                    <a:ext uri="{9D8B030D-6E8A-4147-A177-3AD203B41FA5}">
                      <a16:colId xmlns:a16="http://schemas.microsoft.com/office/drawing/2014/main" val="241811394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KUF</a:t>
                      </a:r>
                      <a:r>
                        <a:rPr lang="de-DE" sz="1200" u="none" strike="noStrike" baseline="-25000">
                          <a:effectLst/>
                        </a:rPr>
                        <a:t>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RbUF</a:t>
                      </a:r>
                      <a:r>
                        <a:rPr lang="de-DE" sz="1200" u="none" strike="noStrike" baseline="-25000">
                          <a:effectLst/>
                        </a:rPr>
                        <a:t>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TlUF</a:t>
                      </a:r>
                      <a:r>
                        <a:rPr lang="de-DE" sz="1200" u="none" strike="noStrike" baseline="-25000">
                          <a:effectLst/>
                        </a:rPr>
                        <a:t>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2845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d(U(1)-F(1)) [Å]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2.0633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2.0600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2.0538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717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d(U(1)-F(2)) [Å]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2.0635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2.0573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2.0611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2220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d(U(1)-F(3)) [Å]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2.3400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2.3286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2.3241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50212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d(U(1)-F(4)) [Å]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2.3403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2.3286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2.3264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75741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l-PL" sz="1200" u="none" strike="noStrike">
                          <a:effectLst/>
                        </a:rPr>
                        <a:t>d(U(1)-U(1)#1) [Å]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4.0102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4.0019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3.9937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61634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l-PL" sz="1200" u="none" strike="noStrike">
                          <a:effectLst/>
                        </a:rPr>
                        <a:t>d(U(1)-U(1)#2) [Å]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4.0243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4.0148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4.0046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8342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nn-NO" sz="1200" u="none" strike="noStrike">
                          <a:effectLst/>
                        </a:rPr>
                        <a:t>d(M(1)-F(1)) [Å]</a:t>
                      </a:r>
                      <a:endParaRPr lang="nn-N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2.6995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2.833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2.8394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86432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nn-NO" sz="1200" u="none" strike="noStrike">
                          <a:effectLst/>
                        </a:rPr>
                        <a:t>d(M(1)-F(1)) [Å]</a:t>
                      </a:r>
                      <a:endParaRPr lang="nn-N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3.0950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3.1123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3.1410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44360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nn-NO" sz="1200" u="none" strike="noStrike">
                          <a:effectLst/>
                        </a:rPr>
                        <a:t>d(M(1)-F(2)) [Å]</a:t>
                      </a:r>
                      <a:endParaRPr lang="nn-N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2.6897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2.8308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2.8311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553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nn-NO" sz="1200" u="none" strike="noStrike">
                          <a:effectLst/>
                        </a:rPr>
                        <a:t>d(M(1)-F(2)) [Å]</a:t>
                      </a:r>
                      <a:endParaRPr lang="nn-N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3.0902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3.1168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3.1485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1787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nn-NO" sz="1200" u="none" strike="noStrike">
                          <a:effectLst/>
                        </a:rPr>
                        <a:t>d(M(1)-F(3)) [Å]</a:t>
                      </a:r>
                      <a:endParaRPr lang="nn-N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2.6762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2.7691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2.7962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2792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nn-NO" sz="1200" u="none" strike="noStrike">
                          <a:effectLst/>
                        </a:rPr>
                        <a:t>d(M(1)-F(4)) [Å]</a:t>
                      </a:r>
                      <a:endParaRPr lang="nn-NO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2.6886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2.7694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200" u="none" strike="noStrike">
                          <a:effectLst/>
                        </a:rPr>
                        <a:t>2.8052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0309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81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140A8-4A55-F8F7-F3CD-66358525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Structural</a:t>
            </a:r>
            <a:r>
              <a:rPr lang="de-DE"/>
              <a:t> </a:t>
            </a:r>
            <a:r>
              <a:rPr lang="de-DE" err="1"/>
              <a:t>field</a:t>
            </a:r>
            <a:r>
              <a:rPr lang="de-DE"/>
              <a:t> </a:t>
            </a:r>
            <a:r>
              <a:rPr lang="de-DE" err="1"/>
              <a:t>diagram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FE96C3-A8B3-65B3-36E4-DA4C9177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BFE15B-2E95-48F6-9231-00A8AC65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22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AECFE4-9439-4E7E-9372-13E4D9880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08" y="1355196"/>
            <a:ext cx="6131983" cy="324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79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001C-801E-FC1F-C937-A6AE24B81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1B79D-C4DD-BD36-7B43-9E8C4F4A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Concepts / Methods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B4D9AD-D360-8BC3-A4A5-06E8E772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3</a:t>
            </a:r>
            <a:endParaRPr lang="en-GB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524FAA-E5EE-F958-AA42-989A187A1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746" y="1970154"/>
            <a:ext cx="3941762" cy="1638300"/>
          </a:xfrm>
          <a:ln w="19050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noProof="0"/>
              <a:t>  </a:t>
            </a:r>
          </a:p>
          <a:p>
            <a:pPr marL="0" indent="0">
              <a:buNone/>
            </a:pPr>
            <a:r>
              <a:rPr lang="en-GB" noProof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05D91D-72CD-AA26-C670-B68754EF3F55}"/>
              </a:ext>
            </a:extLst>
          </p:cNvPr>
          <p:cNvSpPr txBox="1"/>
          <p:nvPr/>
        </p:nvSpPr>
        <p:spPr>
          <a:xfrm>
            <a:off x="1059660" y="197015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/>
              <a:t>Working with anhydrous HF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D63BBBFE-7A3F-6E77-51E9-B17F2A71DFDB}"/>
              </a:ext>
            </a:extLst>
          </p:cNvPr>
          <p:cNvSpPr txBox="1">
            <a:spLocks/>
          </p:cNvSpPr>
          <p:nvPr/>
        </p:nvSpPr>
        <p:spPr>
          <a:xfrm>
            <a:off x="4699492" y="1970154"/>
            <a:ext cx="3941762" cy="16383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noProof="0"/>
              <a:t> 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noProof="0"/>
              <a:t>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5865BC-8F92-F90C-89A6-5937D3E864C5}"/>
              </a:ext>
            </a:extLst>
          </p:cNvPr>
          <p:cNvSpPr txBox="1"/>
          <p:nvPr/>
        </p:nvSpPr>
        <p:spPr>
          <a:xfrm>
            <a:off x="5642687" y="1970154"/>
            <a:ext cx="2055371" cy="546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b="1" noProof="0">
                <a:solidFill>
                  <a:schemeClr val="bg1">
                    <a:lumMod val="85000"/>
                  </a:schemeClr>
                </a:solidFill>
              </a:rPr>
              <a:t>Uranium-chemistry</a:t>
            </a:r>
          </a:p>
          <a:p>
            <a:pPr algn="l"/>
            <a:endParaRPr lang="en-GB" noProof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65C897C-D7C0-CB65-21BB-D04DDF01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49" y="2357786"/>
            <a:ext cx="1009774" cy="100977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E51F484-12D5-78BA-A5B2-BCF59014C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117" y="2357786"/>
            <a:ext cx="1009774" cy="1009774"/>
          </a:xfrm>
          <a:prstGeom prst="rect">
            <a:avLst/>
          </a:prstGeom>
        </p:spPr>
      </p:pic>
      <p:sp>
        <p:nvSpPr>
          <p:cNvPr id="24" name="AutoShape 2" descr="{\displaystyle \mathrm {{}_{\infty }^{n}\lbrace [AB{}_{x/y}^{v}]^{m}\rbrace \!\,} }">
            <a:extLst>
              <a:ext uri="{FF2B5EF4-FFF2-40B4-BE49-F238E27FC236}">
                <a16:creationId xmlns:a16="http://schemas.microsoft.com/office/drawing/2014/main" id="{31A70BFF-30CE-23B9-8774-D7314341AC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3598" y="3239607"/>
            <a:ext cx="1880592" cy="78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  <p:sp>
        <p:nvSpPr>
          <p:cNvPr id="26" name="AutoShape 4" descr="{\displaystyle \mathrm {{}_{\infty }^{n}\lbrace [AB{}_{x/y}^{v}]^{m}\rbrace \!\,} }">
            <a:extLst>
              <a:ext uri="{FF2B5EF4-FFF2-40B4-BE49-F238E27FC236}">
                <a16:creationId xmlns:a16="http://schemas.microsoft.com/office/drawing/2014/main" id="{BE33B82D-215D-ABF1-5972-8A35163DA5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11824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  <p:pic>
        <p:nvPicPr>
          <p:cNvPr id="14" name="Grafik 13" descr="Radioaktiv mit einfarbiger Füllung">
            <a:extLst>
              <a:ext uri="{FF2B5EF4-FFF2-40B4-BE49-F238E27FC236}">
                <a16:creationId xmlns:a16="http://schemas.microsoft.com/office/drawing/2014/main" id="{E82ECB01-488D-0FEB-C86A-295E81460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1732" y="2274033"/>
            <a:ext cx="1177280" cy="11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4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A04E4-6182-5CC3-BC1C-74FC961B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CC405-68DE-E3CE-1983-5A487F2C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Working with anhydrous HF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2E8CBC-468A-A8FE-8E6A-E4B17BDC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0800000" flipV="1">
            <a:off x="548097" y="4988740"/>
            <a:ext cx="8047806" cy="381367"/>
          </a:xfrm>
        </p:spPr>
        <p:txBody>
          <a:bodyPr/>
          <a:lstStyle/>
          <a:p>
            <a:r>
              <a:rPr lang="en-GB" sz="600" noProof="0"/>
              <a:t>[2]  M. </a:t>
            </a:r>
            <a:r>
              <a:rPr lang="en-GB" sz="600" noProof="0" err="1"/>
              <a:t>Möbs</a:t>
            </a:r>
            <a:r>
              <a:rPr lang="en-GB" sz="600" noProof="0"/>
              <a:t>, F. Kraus, </a:t>
            </a:r>
            <a:r>
              <a:rPr lang="en-GB" sz="600" i="1" noProof="0"/>
              <a:t>ACS Chem. Health Saf.</a:t>
            </a:r>
            <a:r>
              <a:rPr lang="en-GB" sz="600" noProof="0"/>
              <a:t> </a:t>
            </a:r>
            <a:r>
              <a:rPr lang="en-GB" sz="600" b="1" noProof="0"/>
              <a:t>2025</a:t>
            </a:r>
            <a:r>
              <a:rPr lang="en-GB" sz="600" noProof="0"/>
              <a:t>, </a:t>
            </a:r>
            <a:r>
              <a:rPr lang="en-GB" sz="600" i="1" noProof="0"/>
              <a:t>32</a:t>
            </a:r>
            <a:r>
              <a:rPr lang="en-GB" sz="600" noProof="0"/>
              <a:t>, 662–672. </a:t>
            </a:r>
          </a:p>
          <a:p>
            <a:r>
              <a:rPr lang="en-GB" sz="600"/>
              <a:t>[3] https://</a:t>
            </a:r>
            <a:r>
              <a:rPr lang="en-GB" sz="600" err="1"/>
              <a:t>environnement.prevor.com</a:t>
            </a:r>
            <a:r>
              <a:rPr lang="en-GB" sz="600"/>
              <a:t>/de/flusssaeure-und-fluoride-massnahmen-zur-begrenzung-der-exposition/, Last accessed: 19th November 2025</a:t>
            </a:r>
          </a:p>
          <a:p>
            <a:endParaRPr lang="en-GB" sz="700" noProof="0"/>
          </a:p>
          <a:p>
            <a:endParaRPr lang="en-GB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89CC97-FC92-0B08-1F9A-C75D9895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96" y="4975579"/>
            <a:ext cx="337406" cy="148683"/>
          </a:xfrm>
        </p:spPr>
        <p:txBody>
          <a:bodyPr/>
          <a:lstStyle/>
          <a:p>
            <a:r>
              <a:rPr lang="en-GB"/>
              <a:t>4</a:t>
            </a:r>
            <a:endParaRPr lang="en-GB" noProof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078E210-1AD9-4787-4012-EFFA4501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4" y="1182993"/>
            <a:ext cx="671852" cy="67185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6D9E045-6702-CCCD-2C88-F16DA0C2E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182993"/>
            <a:ext cx="671852" cy="671852"/>
          </a:xfrm>
          <a:prstGeom prst="rect">
            <a:avLst/>
          </a:prstGeom>
        </p:spPr>
      </p:pic>
      <p:sp>
        <p:nvSpPr>
          <p:cNvPr id="24" name="AutoShape 2" descr="{\displaystyle \mathrm {{}_{\infty }^{n}\lbrace [AB{}_{x/y}^{v}]^{m}\rbrace \!\,} }">
            <a:extLst>
              <a:ext uri="{FF2B5EF4-FFF2-40B4-BE49-F238E27FC236}">
                <a16:creationId xmlns:a16="http://schemas.microsoft.com/office/drawing/2014/main" id="{F3B8E7C3-FA67-312E-E616-D7887F08E6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3598" y="3239607"/>
            <a:ext cx="1880592" cy="78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  <p:sp>
        <p:nvSpPr>
          <p:cNvPr id="26" name="AutoShape 4" descr="{\displaystyle \mathrm {{}_{\infty }^{n}\lbrace [AB{}_{x/y}^{v}]^{m}\rbrace \!\,} }">
            <a:extLst>
              <a:ext uri="{FF2B5EF4-FFF2-40B4-BE49-F238E27FC236}">
                <a16:creationId xmlns:a16="http://schemas.microsoft.com/office/drawing/2014/main" id="{33CE2A25-63FF-6C13-1382-D98CB7172D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11824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4F86AF8-A53D-40AD-88C9-8E0482B2B1D2}"/>
              </a:ext>
            </a:extLst>
          </p:cNvPr>
          <p:cNvSpPr txBox="1"/>
          <p:nvPr/>
        </p:nvSpPr>
        <p:spPr>
          <a:xfrm>
            <a:off x="3776415" y="3124757"/>
            <a:ext cx="611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000" noProof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790EAC-E033-4C45-9EB0-FEF1066C4346}"/>
              </a:ext>
            </a:extLst>
          </p:cNvPr>
          <p:cNvSpPr txBox="1"/>
          <p:nvPr/>
        </p:nvSpPr>
        <p:spPr>
          <a:xfrm>
            <a:off x="650065" y="2070856"/>
            <a:ext cx="2585331" cy="94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noProof="0"/>
              <a:t>HF is very toxic!</a:t>
            </a:r>
          </a:p>
          <a:p>
            <a:pPr marL="285750" indent="-285750" algn="l">
              <a:buFontTx/>
              <a:buChar char="-"/>
            </a:pPr>
            <a:endParaRPr lang="en-GB" sz="1400" noProof="0"/>
          </a:p>
          <a:p>
            <a:pPr marL="285750" indent="-285750" algn="l">
              <a:buFontTx/>
              <a:buChar char="-"/>
            </a:pPr>
            <a:endParaRPr lang="en-GB" sz="1400" noProof="0"/>
          </a:p>
          <a:p>
            <a:pPr marL="285750" indent="-285750" algn="l">
              <a:buFontTx/>
              <a:buChar char="-"/>
            </a:pPr>
            <a:endParaRPr lang="en-GB" noProof="0"/>
          </a:p>
        </p:txBody>
      </p:sp>
      <p:pic>
        <p:nvPicPr>
          <p:cNvPr id="1026" name="Picture 2" descr="Flusssäure und Fluoride. Maßnahmen zur Begrenzung der Exposition -  Environnement">
            <a:extLst>
              <a:ext uri="{FF2B5EF4-FFF2-40B4-BE49-F238E27FC236}">
                <a16:creationId xmlns:a16="http://schemas.microsoft.com/office/drawing/2014/main" id="{B3EAB860-5270-C7EF-0A45-586367885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75" y="2445420"/>
            <a:ext cx="2275360" cy="170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00B169-FF58-E12C-695E-564826233A14}"/>
              </a:ext>
            </a:extLst>
          </p:cNvPr>
          <p:cNvSpPr txBox="1"/>
          <p:nvPr/>
        </p:nvSpPr>
        <p:spPr>
          <a:xfrm>
            <a:off x="63166" y="4209882"/>
            <a:ext cx="32096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noProof="0"/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8D71E9-9E68-499A-F07D-C3617C9AA446}"/>
              </a:ext>
            </a:extLst>
          </p:cNvPr>
          <p:cNvSpPr txBox="1"/>
          <p:nvPr/>
        </p:nvSpPr>
        <p:spPr>
          <a:xfrm>
            <a:off x="3126934" y="2070855"/>
            <a:ext cx="2781672" cy="94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noProof="0"/>
              <a:t>Glass vessels can‘t be used!</a:t>
            </a:r>
          </a:p>
          <a:p>
            <a:pPr marL="285750" indent="-285750" algn="l">
              <a:buFontTx/>
              <a:buChar char="-"/>
            </a:pPr>
            <a:endParaRPr lang="en-GB" sz="1400" b="1" noProof="0"/>
          </a:p>
          <a:p>
            <a:pPr marL="285750" indent="-285750" algn="l">
              <a:buFontTx/>
              <a:buChar char="-"/>
            </a:pPr>
            <a:endParaRPr lang="en-GB" sz="1400" noProof="0"/>
          </a:p>
          <a:p>
            <a:pPr marL="285750" indent="-285750" algn="l">
              <a:buFontTx/>
              <a:buChar char="-"/>
            </a:pPr>
            <a:endParaRPr lang="en-GB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09D47C-2568-BB7C-BB09-ED9639764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36419" r="-36419" b="-1"/>
          <a:stretch>
            <a:fillRect/>
          </a:stretch>
        </p:blipFill>
        <p:spPr bwMode="auto">
          <a:xfrm>
            <a:off x="3413598" y="1681961"/>
            <a:ext cx="2537543" cy="283268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FEFAEC2-70D9-CFDF-B1C2-AF6508B170F9}"/>
              </a:ext>
            </a:extLst>
          </p:cNvPr>
          <p:cNvSpPr txBox="1"/>
          <p:nvPr/>
        </p:nvSpPr>
        <p:spPr>
          <a:xfrm>
            <a:off x="5875482" y="2070855"/>
            <a:ext cx="3470191" cy="94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noProof="0"/>
              <a:t>Passivation &amp; baking out is needed!</a:t>
            </a:r>
          </a:p>
          <a:p>
            <a:pPr marL="285750" indent="-285750" algn="l">
              <a:buFontTx/>
              <a:buChar char="-"/>
            </a:pPr>
            <a:endParaRPr lang="en-GB" sz="1400" b="1" noProof="0"/>
          </a:p>
          <a:p>
            <a:pPr marL="285750" indent="-285750" algn="l">
              <a:buFontTx/>
              <a:buChar char="-"/>
            </a:pPr>
            <a:endParaRPr lang="en-GB" sz="1400" noProof="0"/>
          </a:p>
          <a:p>
            <a:pPr marL="285750" indent="-285750" algn="l">
              <a:buFontTx/>
              <a:buChar char="-"/>
            </a:pPr>
            <a:endParaRPr lang="en-GB" noProof="0"/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8730E360-B109-FDAB-920C-517ED58E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2" y="2445420"/>
            <a:ext cx="2836928" cy="147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5C806C2-EF93-2F3C-9829-9024046BF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9592" y="1398433"/>
            <a:ext cx="2362446" cy="24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8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0A382-3184-4F55-3419-94CEE399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E5DA2-E9A1-1F0F-798C-E101ABA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Concepts / Methods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48F4E7-4844-37C7-4D16-B2CD71AB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5</a:t>
            </a:r>
            <a:endParaRPr lang="en-GB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7D9590-475C-2874-DA27-44FF017C1D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746" y="1970154"/>
            <a:ext cx="3941762" cy="1638300"/>
          </a:xfr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noProof="0"/>
              <a:t>  </a:t>
            </a:r>
          </a:p>
          <a:p>
            <a:pPr marL="0" indent="0">
              <a:buNone/>
            </a:pPr>
            <a:r>
              <a:rPr lang="en-GB" noProof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1453C4-C0D9-BACB-636B-BD0CD9E45389}"/>
              </a:ext>
            </a:extLst>
          </p:cNvPr>
          <p:cNvSpPr txBox="1"/>
          <p:nvPr/>
        </p:nvSpPr>
        <p:spPr>
          <a:xfrm>
            <a:off x="1059660" y="197015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>
                <a:solidFill>
                  <a:schemeClr val="bg1">
                    <a:lumMod val="85000"/>
                  </a:schemeClr>
                </a:solidFill>
              </a:rPr>
              <a:t>Working with anhydrous HF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A6D71E29-DF93-6936-CACF-1F63A368EA21}"/>
              </a:ext>
            </a:extLst>
          </p:cNvPr>
          <p:cNvSpPr txBox="1">
            <a:spLocks/>
          </p:cNvSpPr>
          <p:nvPr/>
        </p:nvSpPr>
        <p:spPr>
          <a:xfrm>
            <a:off x="4699492" y="1970154"/>
            <a:ext cx="3941762" cy="16383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noProof="0"/>
              <a:t> 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noProof="0"/>
              <a:t>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786318A-C797-A3FB-F079-9A0A596F59AA}"/>
              </a:ext>
            </a:extLst>
          </p:cNvPr>
          <p:cNvSpPr txBox="1"/>
          <p:nvPr/>
        </p:nvSpPr>
        <p:spPr>
          <a:xfrm>
            <a:off x="5642687" y="1970154"/>
            <a:ext cx="2055371" cy="546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b="1" noProof="0"/>
              <a:t>Uranium-chemistry</a:t>
            </a:r>
          </a:p>
          <a:p>
            <a:pPr algn="l"/>
            <a:endParaRPr lang="en-GB" noProof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8652AFF-9E06-8255-9194-AAFCA86772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337849" y="2357786"/>
            <a:ext cx="1009774" cy="100977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3B42BBA-366A-EECC-72B7-CF386AC3AA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2453117" y="2357786"/>
            <a:ext cx="1009774" cy="100977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366292A-8847-A053-97F2-09190E85D4C4}"/>
              </a:ext>
            </a:extLst>
          </p:cNvPr>
          <p:cNvSpPr txBox="1"/>
          <p:nvPr/>
        </p:nvSpPr>
        <p:spPr>
          <a:xfrm>
            <a:off x="3261667" y="3193787"/>
            <a:ext cx="611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>
                <a:solidFill>
                  <a:schemeClr val="bg1">
                    <a:lumMod val="85000"/>
                  </a:schemeClr>
                </a:solidFill>
              </a:rPr>
              <a:t>[II]</a:t>
            </a:r>
          </a:p>
        </p:txBody>
      </p:sp>
      <p:sp>
        <p:nvSpPr>
          <p:cNvPr id="24" name="AutoShape 2" descr="{\displaystyle \mathrm {{}_{\infty }^{n}\lbrace [AB{}_{x/y}^{v}]^{m}\rbrace \!\,} }">
            <a:extLst>
              <a:ext uri="{FF2B5EF4-FFF2-40B4-BE49-F238E27FC236}">
                <a16:creationId xmlns:a16="http://schemas.microsoft.com/office/drawing/2014/main" id="{4BD52E2A-90CF-A295-4AEE-63C51A02B2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3598" y="3239607"/>
            <a:ext cx="1880592" cy="78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  <p:sp>
        <p:nvSpPr>
          <p:cNvPr id="26" name="AutoShape 4" descr="{\displaystyle \mathrm {{}_{\infty }^{n}\lbrace [AB{}_{x/y}^{v}]^{m}\rbrace \!\,} }">
            <a:extLst>
              <a:ext uri="{FF2B5EF4-FFF2-40B4-BE49-F238E27FC236}">
                <a16:creationId xmlns:a16="http://schemas.microsoft.com/office/drawing/2014/main" id="{293F4287-8FE3-AA98-A34C-34E1E79C71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11824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  <p:pic>
        <p:nvPicPr>
          <p:cNvPr id="14" name="Grafik 13" descr="Radioaktiv mit einfarbiger Füllung">
            <a:extLst>
              <a:ext uri="{FF2B5EF4-FFF2-40B4-BE49-F238E27FC236}">
                <a16:creationId xmlns:a16="http://schemas.microsoft.com/office/drawing/2014/main" id="{54D34CEC-8B4C-4107-817E-4C5603689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1732" y="2274033"/>
            <a:ext cx="1177280" cy="11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8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556B2-CF08-1EC1-D4ED-CC3B95C7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4" y="330910"/>
            <a:ext cx="6826772" cy="452322"/>
          </a:xfrm>
        </p:spPr>
        <p:txBody>
          <a:bodyPr anchor="b">
            <a:normAutofit/>
          </a:bodyPr>
          <a:lstStyle/>
          <a:p>
            <a:r>
              <a:rPr lang="en-GB" noProof="0"/>
              <a:t>Alkali metals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1873A5-7D3B-9923-E4BA-5F28B31B0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496" y="4975579"/>
            <a:ext cx="337406" cy="148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D195BCC-3514-4B1B-9C18-24F3D67EC549}" type="slidenum">
              <a:rPr lang="en-GB" noProof="0" smtClean="0"/>
              <a:pPr>
                <a:spcAft>
                  <a:spcPts val="600"/>
                </a:spcAft>
              </a:pPr>
              <a:t>6</a:t>
            </a:fld>
            <a:endParaRPr lang="en-GB" noProof="0"/>
          </a:p>
        </p:txBody>
      </p:sp>
      <p:sp>
        <p:nvSpPr>
          <p:cNvPr id="1031" name="Footer Placeholder 3">
            <a:extLst>
              <a:ext uri="{FF2B5EF4-FFF2-40B4-BE49-F238E27FC236}">
                <a16:creationId xmlns:a16="http://schemas.microsoft.com/office/drawing/2014/main" id="{5144567C-A549-77D9-2C93-F692146F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890" y="4975579"/>
            <a:ext cx="7416686" cy="174271"/>
          </a:xfrm>
        </p:spPr>
        <p:txBody>
          <a:bodyPr/>
          <a:lstStyle/>
          <a:p>
            <a:r>
              <a:rPr lang="en-GB" sz="700" noProof="0"/>
              <a:t>[5] https://4.bp.blogspot.com/-ZaAMy38xBqU/W_aAPyr9FyI/</a:t>
            </a:r>
            <a:r>
              <a:rPr lang="en-GB" sz="700" noProof="0" err="1"/>
              <a:t>AAAAAAAAAxA</a:t>
            </a:r>
            <a:r>
              <a:rPr lang="en-GB" sz="700" noProof="0"/>
              <a:t>/-U_3th-3_UAswxsi9KvkYeKabKzFRGc2ACLcBGAs/s1600/alkali%2Bmetals.jpg , last accessed 23th </a:t>
            </a:r>
            <a:r>
              <a:rPr lang="en-GB" sz="700"/>
              <a:t>N</a:t>
            </a:r>
            <a:r>
              <a:rPr lang="en-GB" sz="700" noProof="0" err="1"/>
              <a:t>ovember</a:t>
            </a:r>
            <a:r>
              <a:rPr lang="en-GB" sz="700" noProof="0"/>
              <a:t> 2025</a:t>
            </a:r>
          </a:p>
        </p:txBody>
      </p:sp>
      <p:pic>
        <p:nvPicPr>
          <p:cNvPr id="1026" name="Picture 2" descr="Chemistry 4 Students: Alkali Metals (group 1 elements)">
            <a:extLst>
              <a:ext uri="{FF2B5EF4-FFF2-40B4-BE49-F238E27FC236}">
                <a16:creationId xmlns:a16="http://schemas.microsoft.com/office/drawing/2014/main" id="{8EF64222-F717-495D-A6ED-4F0406F31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 r="16681" b="4494"/>
          <a:stretch>
            <a:fillRect/>
          </a:stretch>
        </p:blipFill>
        <p:spPr bwMode="auto">
          <a:xfrm>
            <a:off x="521890" y="1224333"/>
            <a:ext cx="8100219" cy="3311118"/>
          </a:xfrm>
          <a:prstGeom prst="rect">
            <a:avLst/>
          </a:prstGeom>
          <a:solidFill>
            <a:srgbClr val="FFFFFF"/>
          </a:solidFill>
          <a:ln/>
        </p:spPr>
      </p:pic>
    </p:spTree>
    <p:extLst>
      <p:ext uri="{BB962C8B-B14F-4D97-AF65-F5344CB8AC3E}">
        <p14:creationId xmlns:p14="http://schemas.microsoft.com/office/powerpoint/2010/main" val="3424362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47E60-F262-D791-2259-75A89669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100" noProof="0"/>
              <a:t>Synthesis of alkali metal </a:t>
            </a:r>
            <a:r>
              <a:rPr lang="en-GB" sz="2100" noProof="0" err="1"/>
              <a:t>Hexafluoridouranates</a:t>
            </a:r>
            <a:r>
              <a:rPr lang="en-GB" sz="2100" noProof="0"/>
              <a:t>(V) </a:t>
            </a:r>
            <a:r>
              <a:rPr lang="en-GB" sz="2100" i="1" noProof="0"/>
              <a:t>M</a:t>
            </a:r>
            <a:r>
              <a:rPr lang="en-GB" sz="2100" noProof="0"/>
              <a:t>UF</a:t>
            </a:r>
            <a:r>
              <a:rPr lang="en-GB" sz="2100" baseline="-25000" noProof="0"/>
              <a:t>6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10FC69-D517-AA91-AFBC-1804EB98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4973149"/>
            <a:ext cx="7129704" cy="148683"/>
          </a:xfrm>
        </p:spPr>
        <p:txBody>
          <a:bodyPr/>
          <a:lstStyle/>
          <a:p>
            <a:r>
              <a:rPr lang="en-GB" sz="700" noProof="0"/>
              <a:t>[6 ] G. W. Halstead, </a:t>
            </a:r>
            <a:r>
              <a:rPr lang="en-GB" sz="700"/>
              <a:t>G. P. Eller, R. T. Paine, Inorganic Synthesis, Wiley VCH, New Jersey, 1982, </a:t>
            </a:r>
            <a:r>
              <a:rPr lang="en-GB" sz="700" noProof="0"/>
              <a:t>pp 162−167.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BDF85E-A65F-005B-F95C-3C31834F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7</a:t>
            </a:fld>
            <a:endParaRPr lang="en-GB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40DB81-8087-6E2E-55A2-9576A906DE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5606" y="1455908"/>
            <a:ext cx="1824223" cy="375748"/>
          </a:xfrm>
        </p:spPr>
        <p:txBody>
          <a:bodyPr/>
          <a:lstStyle/>
          <a:p>
            <a:pPr marL="0" indent="0">
              <a:buNone/>
            </a:pPr>
            <a:r>
              <a:rPr lang="en-GB" noProof="0"/>
              <a:t>Synthesis of </a:t>
            </a:r>
            <a:r>
              <a:rPr lang="en-GB" i="1" noProof="0"/>
              <a:t>β</a:t>
            </a:r>
            <a:r>
              <a:rPr lang="en-GB" noProof="0"/>
              <a:t>-UF</a:t>
            </a:r>
            <a:r>
              <a:rPr lang="en-GB" baseline="-25000" noProof="0"/>
              <a:t>5</a:t>
            </a:r>
            <a:r>
              <a:rPr lang="en-GB" noProof="0"/>
              <a:t>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C7A4BC-47D6-1318-8AC1-838D55962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53" y="3470103"/>
            <a:ext cx="5198680" cy="5715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DD1D2C1-20B9-A44C-1018-BCAEEB93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653" y="1886842"/>
            <a:ext cx="5470221" cy="4646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3337A2E-FA37-B0FE-2DD3-E1713F94D96D}"/>
                  </a:ext>
                </a:extLst>
              </p:cNvPr>
              <p:cNvSpPr txBox="1"/>
              <p:nvPr/>
            </p:nvSpPr>
            <p:spPr>
              <a:xfrm>
                <a:off x="2279374" y="2469631"/>
                <a:ext cx="3828256" cy="300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noProof="0"/>
                  <a:t>Properties: tetragonal symmetry,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𝐼</m:t>
                    </m:r>
                    <m:acc>
                      <m:accPr>
                        <m:chr m:val="̅"/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acc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noProof="0"/>
                  <a:t> (No. 122)</a:t>
                </a:r>
                <a:endParaRPr lang="en-GB" i="1" noProof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3337A2E-FA37-B0FE-2DD3-E1713F94D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74" y="2469631"/>
                <a:ext cx="3828256" cy="300210"/>
              </a:xfrm>
              <a:prstGeom prst="rect">
                <a:avLst/>
              </a:prstGeom>
              <a:blipFill>
                <a:blip r:embed="rId4"/>
                <a:stretch>
                  <a:fillRect l="-478" t="-2041" r="-318" b="-204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9AD5D41-9CF4-1ABC-B87D-CB456900AD05}"/>
              </a:ext>
            </a:extLst>
          </p:cNvPr>
          <p:cNvSpPr txBox="1">
            <a:spLocks/>
          </p:cNvSpPr>
          <p:nvPr/>
        </p:nvSpPr>
        <p:spPr>
          <a:xfrm>
            <a:off x="505606" y="2927513"/>
            <a:ext cx="1824223" cy="375748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/>
              <a:t>Synthesis of </a:t>
            </a:r>
            <a:r>
              <a:rPr lang="en-GB" i="1"/>
              <a:t>M</a:t>
            </a:r>
            <a:r>
              <a:rPr lang="en-GB"/>
              <a:t>UF</a:t>
            </a:r>
            <a:r>
              <a:rPr lang="en-GB" baseline="-25000"/>
              <a:t>6</a:t>
            </a:r>
            <a:r>
              <a:rPr lang="en-GB"/>
              <a:t>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2EA9576-CF9C-32E8-B491-53F07093AE08}"/>
              </a:ext>
            </a:extLst>
          </p:cNvPr>
          <p:cNvSpPr txBox="1"/>
          <p:nvPr/>
        </p:nvSpPr>
        <p:spPr>
          <a:xfrm>
            <a:off x="3230975" y="4041645"/>
            <a:ext cx="106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/>
              <a:t>M</a:t>
            </a:r>
            <a:r>
              <a:rPr lang="de-DE" sz="1400"/>
              <a:t> = Li - Cs</a:t>
            </a:r>
          </a:p>
        </p:txBody>
      </p:sp>
    </p:spTree>
    <p:extLst>
      <p:ext uri="{BB962C8B-B14F-4D97-AF65-F5344CB8AC3E}">
        <p14:creationId xmlns:p14="http://schemas.microsoft.com/office/powerpoint/2010/main" val="85860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5" grpId="0"/>
      <p:bldP spid="16" grpId="0" build="p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DCF0F37-BA96-DBEE-756B-B7353D338B65}"/>
                  </a:ext>
                </a:extLst>
              </p:cNvPr>
              <p:cNvSpPr txBox="1"/>
              <p:nvPr/>
            </p:nvSpPr>
            <p:spPr>
              <a:xfrm>
                <a:off x="6490178" y="359312"/>
                <a:ext cx="1175657" cy="508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/>
                  <a:t>trigonal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de-DE"/>
                  <a:t> (</a:t>
                </a:r>
                <a:r>
                  <a:rPr lang="de-DE" err="1"/>
                  <a:t>No</a:t>
                </a:r>
                <a:r>
                  <a:rPr lang="de-DE"/>
                  <a:t>. 148)</a:t>
                </a: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DCF0F37-BA96-DBEE-756B-B7353D338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178" y="359312"/>
                <a:ext cx="1175657" cy="508601"/>
              </a:xfrm>
              <a:prstGeom prst="rect">
                <a:avLst/>
              </a:prstGeom>
              <a:blipFill>
                <a:blip r:embed="rId2"/>
                <a:stretch>
                  <a:fillRect t="-2410" b="-12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F93D25C-8EFF-3D95-8C9C-EC4CDFCB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Structural</a:t>
            </a:r>
            <a:r>
              <a:rPr lang="de-DE"/>
              <a:t> </a:t>
            </a:r>
            <a:r>
              <a:rPr lang="de-DE" err="1"/>
              <a:t>chemistry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LiUF</a:t>
            </a:r>
            <a:r>
              <a:rPr lang="de-DE" baseline="-25000"/>
              <a:t>6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F063EC-5E5D-5314-FCC3-9C6B28B9D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5017040"/>
            <a:ext cx="7129704" cy="148683"/>
          </a:xfrm>
        </p:spPr>
        <p:txBody>
          <a:bodyPr/>
          <a:lstStyle/>
          <a:p>
            <a:r>
              <a:rPr lang="en-GB" sz="700"/>
              <a:t>[1] B. Scheibe, T. B. Wassermann, F. Kraus, </a:t>
            </a:r>
            <a:r>
              <a:rPr lang="en-GB" sz="700" i="1" err="1"/>
              <a:t>Inorg</a:t>
            </a:r>
            <a:r>
              <a:rPr lang="en-GB" sz="700" i="1"/>
              <a:t>. Chem</a:t>
            </a:r>
            <a:r>
              <a:rPr lang="en-GB" sz="700"/>
              <a:t>. </a:t>
            </a:r>
            <a:r>
              <a:rPr lang="en-GB" sz="700" b="1"/>
              <a:t>2025</a:t>
            </a:r>
            <a:r>
              <a:rPr lang="en-GB" sz="700"/>
              <a:t>, </a:t>
            </a:r>
            <a:r>
              <a:rPr lang="en-GB" sz="700" i="1"/>
              <a:t>64</a:t>
            </a:r>
            <a:r>
              <a:rPr lang="en-GB" sz="700"/>
              <a:t>, 18432–18446. Supporting Information</a:t>
            </a:r>
          </a:p>
          <a:p>
            <a:endParaRPr lang="de-DE" sz="7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83F943-9311-1DFC-0305-F4A459EA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93D761-1C47-2141-7319-1650F567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354" y="1140516"/>
            <a:ext cx="855975" cy="368216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C4E6303-E838-059C-5988-AB557512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2" y="1140516"/>
            <a:ext cx="6891903" cy="368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ABAE5-C495-68BD-30EC-D8DA83639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FFD4890-BC53-4DBF-E188-2DE090BAEC7E}"/>
                  </a:ext>
                </a:extLst>
              </p:cNvPr>
              <p:cNvSpPr txBox="1"/>
              <p:nvPr/>
            </p:nvSpPr>
            <p:spPr>
              <a:xfrm>
                <a:off x="6490178" y="359312"/>
                <a:ext cx="1175657" cy="508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/>
                  <a:t>trigonal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de-DE"/>
                  <a:t> (</a:t>
                </a:r>
                <a:r>
                  <a:rPr lang="de-DE" err="1"/>
                  <a:t>No</a:t>
                </a:r>
                <a:r>
                  <a:rPr lang="de-DE"/>
                  <a:t>. 148)</a:t>
                </a: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FFD4890-BC53-4DBF-E188-2DE090BAE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178" y="359312"/>
                <a:ext cx="1175657" cy="508601"/>
              </a:xfrm>
              <a:prstGeom prst="rect">
                <a:avLst/>
              </a:prstGeom>
              <a:blipFill>
                <a:blip r:embed="rId2"/>
                <a:stretch>
                  <a:fillRect t="-2410" b="-12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D158D1B3-ABE7-A90C-9323-D67133D7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Structural</a:t>
            </a:r>
            <a:r>
              <a:rPr lang="de-DE"/>
              <a:t> </a:t>
            </a:r>
            <a:r>
              <a:rPr lang="de-DE" err="1"/>
              <a:t>chemistry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NaUF</a:t>
            </a:r>
            <a:r>
              <a:rPr lang="de-DE" baseline="-25000"/>
              <a:t>6 </a:t>
            </a:r>
            <a:r>
              <a:rPr lang="de-DE"/>
              <a:t>&amp; CsUF</a:t>
            </a:r>
            <a:r>
              <a:rPr lang="de-DE" baseline="-25000"/>
              <a:t>6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FFA5C7-7CA2-52DC-AE42-F56552C5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700"/>
              <a:t>[1] B. Scheibe, T. B. Wassermann, F. Kraus, </a:t>
            </a:r>
            <a:r>
              <a:rPr lang="en-GB" sz="700" i="1" err="1"/>
              <a:t>Inorg</a:t>
            </a:r>
            <a:r>
              <a:rPr lang="en-GB" sz="700" i="1"/>
              <a:t>. Chem</a:t>
            </a:r>
            <a:r>
              <a:rPr lang="en-GB" sz="700"/>
              <a:t>. </a:t>
            </a:r>
            <a:r>
              <a:rPr lang="en-GB" sz="700" b="1"/>
              <a:t>2025</a:t>
            </a:r>
            <a:r>
              <a:rPr lang="en-GB" sz="700"/>
              <a:t>, </a:t>
            </a:r>
            <a:r>
              <a:rPr lang="en-GB" sz="700" i="1"/>
              <a:t>64</a:t>
            </a:r>
            <a:r>
              <a:rPr lang="en-GB" sz="700"/>
              <a:t>, 18432–18446. Supporting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57DA9F-C374-AA72-7AF7-78B7612F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3AC675-214C-3441-E77E-C0751E18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354" y="1151652"/>
            <a:ext cx="974208" cy="3682800"/>
          </a:xfrm>
          <a:prstGeom prst="rect">
            <a:avLst/>
          </a:prstGeom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53E9C125-ED9A-BC5C-0431-228F73AB3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548659"/>
              </p:ext>
            </p:extLst>
          </p:nvPr>
        </p:nvGraphicFramePr>
        <p:xfrm>
          <a:off x="204199" y="1941512"/>
          <a:ext cx="3187700" cy="126682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7114675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1062466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4213632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105084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LiUF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NaUF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CsUF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06429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a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5.1902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5.4101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8.0284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49825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b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14.265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15.746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8.4388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3475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V [Å</a:t>
                      </a:r>
                      <a:r>
                        <a:rPr lang="de-DE" sz="1600" u="none" strike="noStrike" baseline="30000">
                          <a:effectLst/>
                        </a:rPr>
                        <a:t>3</a:t>
                      </a:r>
                      <a:r>
                        <a:rPr lang="de-DE" sz="1600" u="none" strike="noStrike">
                          <a:effectLst/>
                        </a:rPr>
                        <a:t>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332.78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399.12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471.05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60504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V/Z [Å</a:t>
                      </a:r>
                      <a:r>
                        <a:rPr lang="de-DE" sz="1600" u="none" strike="noStrike" baseline="30000">
                          <a:effectLst/>
                        </a:rPr>
                        <a:t>3</a:t>
                      </a:r>
                      <a:r>
                        <a:rPr lang="de-DE" sz="1600" u="none" strike="noStrike">
                          <a:effectLst/>
                        </a:rPr>
                        <a:t>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110.93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133.04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157.02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962854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D5085C74-23AB-77DB-8B5B-1E312705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5698"/>
              </p:ext>
            </p:extLst>
          </p:nvPr>
        </p:nvGraphicFramePr>
        <p:xfrm>
          <a:off x="3879676" y="2068195"/>
          <a:ext cx="3390900" cy="10134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13225965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0149164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2174551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0029194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LiUF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NaUF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CsUF</a:t>
                      </a:r>
                      <a:r>
                        <a:rPr lang="de-DE" sz="1600" u="none" strike="noStrike" baseline="-25000">
                          <a:effectLst/>
                        </a:rPr>
                        <a:t>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4503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d(U-F)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2.0624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2.0661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2.057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57812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d(M-F)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2.0061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2.2768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6597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d(U-U) [Å]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5.1902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6.1078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u="none" strike="noStrike">
                          <a:effectLst/>
                        </a:rPr>
                        <a:t>5.1732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3069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89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127.potx" id="{F3938B69-4255-4D03-9129-AB257F1BA87B}" vid="{D92A2462-9914-4D52-BB8D-CB7AB47394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HU">
    <a:dk1>
      <a:sysClr val="windowText" lastClr="000000"/>
    </a:dk1>
    <a:lt1>
      <a:sysClr val="window" lastClr="FFFFFF"/>
    </a:lt1>
    <a:dk2>
      <a:srgbClr val="006AB3"/>
    </a:dk2>
    <a:lt2>
      <a:srgbClr val="CCCCCC"/>
    </a:lt2>
    <a:accent1>
      <a:srgbClr val="003964"/>
    </a:accent1>
    <a:accent2>
      <a:srgbClr val="57BAB1"/>
    </a:accent2>
    <a:accent3>
      <a:srgbClr val="EE7F00"/>
    </a:accent3>
    <a:accent4>
      <a:srgbClr val="BE0A26"/>
    </a:accent4>
    <a:accent5>
      <a:srgbClr val="8CB110"/>
    </a:accent5>
    <a:accent6>
      <a:srgbClr val="B5CBD6"/>
    </a:accent6>
    <a:hlink>
      <a:srgbClr val="AEABAB"/>
    </a:hlink>
    <a:folHlink>
      <a:srgbClr val="D0CEC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1963</Words>
  <Application>Microsoft Office PowerPoint</Application>
  <PresentationFormat>Benutzerdefiniert</PresentationFormat>
  <Paragraphs>384</Paragraphs>
  <Slides>22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Aptos Narrow</vt:lpstr>
      <vt:lpstr>Arial</vt:lpstr>
      <vt:lpstr>Calibri</vt:lpstr>
      <vt:lpstr>Cambria Math</vt:lpstr>
      <vt:lpstr>Wingdings 2</vt:lpstr>
      <vt:lpstr>HHU_PPT_Vorlage</vt:lpstr>
      <vt:lpstr>Synthesis &amp; Structure of Hexafluoridouranates(V)</vt:lpstr>
      <vt:lpstr>Where can I read about that?</vt:lpstr>
      <vt:lpstr>Concepts / Methods</vt:lpstr>
      <vt:lpstr>Working with anhydrous HF</vt:lpstr>
      <vt:lpstr>Concepts / Methods</vt:lpstr>
      <vt:lpstr>Alkali metals</vt:lpstr>
      <vt:lpstr>Synthesis of alkali metal Hexafluoridouranates(V) MUF6</vt:lpstr>
      <vt:lpstr>Structural chemistry of LiUF6</vt:lpstr>
      <vt:lpstr>Structural chemistry of NaUF6 &amp; CsUF6</vt:lpstr>
      <vt:lpstr>Structural chemistry of KUF6</vt:lpstr>
      <vt:lpstr>Structural chemistry of RbUF6</vt:lpstr>
      <vt:lpstr>Usage of alkali metal analogus</vt:lpstr>
      <vt:lpstr>Relationship AgUF6 &amp; KUF6</vt:lpstr>
      <vt:lpstr>Synthesis of H3OUF6</vt:lpstr>
      <vt:lpstr>PowerPoint-Präsentation</vt:lpstr>
      <vt:lpstr>Synthesis of Ba[U2F12]·1.36 HF </vt:lpstr>
      <vt:lpstr>Thank you for listening.  Are there any questions?</vt:lpstr>
      <vt:lpstr>What is good &amp; what is bad?</vt:lpstr>
      <vt:lpstr>If we have sparked your interest:</vt:lpstr>
      <vt:lpstr>Comparison of the structural data</vt:lpstr>
      <vt:lpstr>Comparison of the structural data</vt:lpstr>
      <vt:lpstr>Structural field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 dolor sit amet</dc:title>
  <dc:creator>Microsoft Office User</dc:creator>
  <cp:lastModifiedBy>Lena-Marie Aßmann</cp:lastModifiedBy>
  <cp:revision>1</cp:revision>
  <cp:lastPrinted>2025-11-28T08:12:09Z</cp:lastPrinted>
  <dcterms:created xsi:type="dcterms:W3CDTF">2020-09-16T09:44:36Z</dcterms:created>
  <dcterms:modified xsi:type="dcterms:W3CDTF">2025-11-28T08:46:50Z</dcterms:modified>
</cp:coreProperties>
</file>